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669075" cy="9926625"/>
  <p:embeddedFontLst>
    <p:embeddedFont>
      <p:font typeface="Merriweather Ligh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Corbel"/>
      <p:regular r:id="rId61"/>
      <p:bold r:id="rId62"/>
      <p:italic r:id="rId63"/>
      <p:boldItalic r:id="rId64"/>
    </p:embeddedFont>
    <p:embeddedFont>
      <p:font typeface="Merriweather Black"/>
      <p:bold r:id="rId65"/>
      <p:boldItalic r:id="rId66"/>
    </p:embeddedFont>
    <p:embeddedFont>
      <p:font typeface="Merriweather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81">
          <p15:clr>
            <a:srgbClr val="A4A3A4"/>
          </p15:clr>
        </p15:guide>
        <p15:guide id="2" pos="338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pos="7339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81" orient="horz"/>
        <p:guide pos="338"/>
        <p:guide pos="3657" orient="horz"/>
        <p:guide pos="7339"/>
        <p:guide orient="horz"/>
        <p:guide/>
        <p:guide pos="984" orient="horz"/>
        <p:guide pos="349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rbel-bold.fntdata"/><Relationship Id="rId61" Type="http://schemas.openxmlformats.org/officeDocument/2006/relationships/font" Target="fonts/Corbel-regular.fntdata"/><Relationship Id="rId20" Type="http://schemas.openxmlformats.org/officeDocument/2006/relationships/slide" Target="slides/slide15.xml"/><Relationship Id="rId64" Type="http://schemas.openxmlformats.org/officeDocument/2006/relationships/font" Target="fonts/Corbel-boldItalic.fntdata"/><Relationship Id="rId63" Type="http://schemas.openxmlformats.org/officeDocument/2006/relationships/font" Target="fonts/Corbel-italic.fntdata"/><Relationship Id="rId22" Type="http://schemas.openxmlformats.org/officeDocument/2006/relationships/slide" Target="slides/slide17.xml"/><Relationship Id="rId66" Type="http://schemas.openxmlformats.org/officeDocument/2006/relationships/font" Target="fonts/MerriweatherBlack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Black-bold.fntdata"/><Relationship Id="rId24" Type="http://schemas.openxmlformats.org/officeDocument/2006/relationships/slide" Target="slides/slide19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8.xml"/><Relationship Id="rId67" Type="http://schemas.openxmlformats.org/officeDocument/2006/relationships/font" Target="fonts/Merriweather-regular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erriweatherLigh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erriweatherLight-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Light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Merriweather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777607" y="0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2488" y="744538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7f34d81c1_0_58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57f34d81c1_0_58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57f34d81c1_0_58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57f34d81c1_0_58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7f34d81c1_0_46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7f34d81c1_0_46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7f34d81c1_12_1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57f34d81c1_12_1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7ec748341_0_28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57ec748341_0_28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7f34d81c1_12_2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7f34d81c1_12_2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7f34d81c1_0_23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57f34d81c1_0_23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7f34d81c1_0_3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7f34d81c1_0_3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7f34d81c1_12_3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57f34d81c1_12_3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107813cad_1_178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5107813cad_1_178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5107813cad_1_178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g5107813cad_1_178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e1d6fad1_0_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7e1d6fad1_0_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57e1d6fad1_0_0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107813cad_1_136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5107813cad_1_136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5107813cad_1_136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5107813cad_1_136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107813cad_1_20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5107813cad_1_20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7f34d81c1_3_46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7f34d81c1_3_46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7f34d81c1_3_46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66a7bd03e_1_23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566a7bd03e_1_23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566a7bd03e_1_23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g566a7bd03e_1_23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7e1d6fad1_0_9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7e1d6fad1_0_9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57e1d6fad1_0_9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66f89113c_1_8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66f89113c_1_8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66f89113c_1_8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7f34d81c1_3_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7f34d81c1_3_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57f34d81c1_3_0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66a7bd03e_2_25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66a7bd03e_2_25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66a7bd03e_2_25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66a7bd03e_2_4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66a7bd03e_2_4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566a7bd03e_2_42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66a7bd03e_2_59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66a7bd03e_2_59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566a7bd03e_2_59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66a7bd03e_2_7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66a7bd03e_2_7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566a7bd03e_2_72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ec748341_0_68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7ec748341_0_68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66a7bd03e_2_95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66a7bd03e_2_95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566a7bd03e_2_95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66a7bd03e_1_46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66a7bd03e_1_46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566a7bd03e_1_46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7f34d81c1_3_5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7f34d81c1_3_5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57f34d81c1_3_54:notes"/>
          <p:cNvSpPr txBox="1"/>
          <p:nvPr>
            <p:ph idx="12" type="sldNum"/>
          </p:nvPr>
        </p:nvSpPr>
        <p:spPr>
          <a:xfrm>
            <a:off x="3777607" y="9428583"/>
            <a:ext cx="28899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107813cad_1_22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107813cad_1_22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6505ed5c2_0_24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56505ed5c2_0_24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g56505ed5c2_0_24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g56505ed5c2_0_24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107813cad_1_170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5107813cad_1_170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5107813cad_1_170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g5107813cad_1_170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6505ed5c2_0_16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http://cwfis.cfs.nrcan.gc.ca/background/summary/fm3 </a:t>
            </a:r>
            <a:endParaRPr/>
          </a:p>
        </p:txBody>
      </p:sp>
      <p:sp>
        <p:nvSpPr>
          <p:cNvPr id="685" name="Google Shape;685;g56505ed5c2_0_16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107813cad_1_8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https://www.nrcan.gc.ca/forests/climate-change/forest-change/1778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98" name="Google Shape;698;g5107813cad_1_8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7f34d81c1_2_38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https://www.nrcan.gc.ca/forests/climate-change/forest-change/17783</a:t>
            </a:r>
            <a:endParaRPr/>
          </a:p>
        </p:txBody>
      </p:sp>
      <p:sp>
        <p:nvSpPr>
          <p:cNvPr id="710" name="Google Shape;710;g57f34d81c1_2_38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6505ed5c2_0_4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19" name="Google Shape;719;g56505ed5c2_0_4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505ed5c2_0_8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6505ed5c2_0_8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7e8d5126c_1_14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7e8d5126c_1_14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7e8d5126c_1_28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47" name="Google Shape;747;g57e8d5126c_1_28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107813cad_1_12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61" name="Google Shape;761;g5107813cad_1_12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4fa3148402d4e6f3_33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72" name="Google Shape;772;g4fa3148402d4e6f3_33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5d89e8b5_1_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82" name="Google Shape;782;g565d89e8b5_1_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7f34d81c1_2_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791" name="Google Shape;791;g57f34d81c1_2_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fa3148402d4e6f3_23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https://www.nrcan.gc.ca/forests/fire-insects-disturbances/fire/14470</a:t>
            </a:r>
            <a:endParaRPr/>
          </a:p>
        </p:txBody>
      </p:sp>
      <p:sp>
        <p:nvSpPr>
          <p:cNvPr id="803" name="Google Shape;803;g4fa3148402d4e6f3_23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fa3148402d4e6f3_50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4fa3148402d4e6f3_50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4fa3148402d4e6f3_50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8" name="Google Shape;818;g4fa3148402d4e6f3_50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ec748341_0_643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7ec748341_0_643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07813cad_1_185:notes"/>
          <p:cNvSpPr txBox="1"/>
          <p:nvPr/>
        </p:nvSpPr>
        <p:spPr>
          <a:xfrm>
            <a:off x="3777608" y="9428583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5107813cad_1_185:notes"/>
          <p:cNvSpPr txBox="1"/>
          <p:nvPr/>
        </p:nvSpPr>
        <p:spPr>
          <a:xfrm>
            <a:off x="3780695" y="9433753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5107813cad_1_185:notes"/>
          <p:cNvSpPr/>
          <p:nvPr>
            <p:ph idx="2" type="sldImg"/>
          </p:nvPr>
        </p:nvSpPr>
        <p:spPr>
          <a:xfrm>
            <a:off x="852488" y="744538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5107813cad_1_185:notes"/>
          <p:cNvSpPr txBox="1"/>
          <p:nvPr>
            <p:ph idx="1" type="body"/>
          </p:nvPr>
        </p:nvSpPr>
        <p:spPr>
          <a:xfrm>
            <a:off x="889213" y="4715154"/>
            <a:ext cx="4890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7ec748341_0_0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7ec748341_0_0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ec748341_0_133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57ec748341_0_133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7ec748341_0_202:notes"/>
          <p:cNvSpPr txBox="1"/>
          <p:nvPr>
            <p:ph idx="1" type="body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57ec748341_0_202:notes"/>
          <p:cNvSpPr/>
          <p:nvPr>
            <p:ph idx="2" type="sldImg"/>
          </p:nvPr>
        </p:nvSpPr>
        <p:spPr>
          <a:xfrm>
            <a:off x="852488" y="744538"/>
            <a:ext cx="49641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title"/>
          </p:nvPr>
        </p:nvSpPr>
        <p:spPr>
          <a:xfrm>
            <a:off x="783384" y="1"/>
            <a:ext cx="7577234" cy="37414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b="0" sz="7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body"/>
          </p:nvPr>
        </p:nvSpPr>
        <p:spPr>
          <a:xfrm>
            <a:off x="783384" y="3741442"/>
            <a:ext cx="7577234" cy="206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sz="3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30" name="Google Shape;30;p2"/>
          <p:cNvGrpSpPr/>
          <p:nvPr/>
        </p:nvGrpSpPr>
        <p:grpSpPr>
          <a:xfrm>
            <a:off x="5930756" y="-557589"/>
            <a:ext cx="3534410" cy="4999087"/>
            <a:chOff x="5746167" y="-582355"/>
            <a:chExt cx="3720431" cy="5262197"/>
          </a:xfrm>
        </p:grpSpPr>
        <p:sp>
          <p:nvSpPr>
            <p:cNvPr id="31" name="Google Shape;31;p2"/>
            <p:cNvSpPr/>
            <p:nvPr/>
          </p:nvSpPr>
          <p:spPr>
            <a:xfrm rot="1800000">
              <a:off x="7891697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-1800000">
              <a:off x="8230141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8400174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9000000">
              <a:off x="8230141" y="15100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7721665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9000000">
              <a:off x="7891697" y="150999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1800000">
              <a:off x="6539245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1800000">
              <a:off x="6877689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84C0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7047722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9000000">
              <a:off x="6877689" y="15100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6369213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rot="1800000">
              <a:off x="7214736" y="190612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-1800000">
              <a:off x="7553180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AAA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7723213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212E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000000">
              <a:off x="7553180" y="132191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99AF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7044704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9000000">
              <a:off x="7214736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1800000">
              <a:off x="5862284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-1800000">
              <a:off x="6200728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6370761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B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5692252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84C0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 rot="9000000">
              <a:off x="5862284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800000">
              <a:off x="7217356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-1800000">
              <a:off x="7555800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1800000">
              <a:off x="5864904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-1800000">
              <a:off x="6203348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1800000">
              <a:off x="8568261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1800000">
              <a:off x="8568708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17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5400000">
              <a:off x="8398676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9000000">
              <a:off x="8568708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B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rot="1800000">
              <a:off x="7891697" y="22964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 rot="-1800000">
              <a:off x="8230141" y="22964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 rot="-1800000">
              <a:off x="7553180" y="3467372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 rot="-9000000">
              <a:off x="7553180" y="2880512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17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800000">
              <a:off x="8568708" y="34647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8398676" y="317268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AAA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9000000">
              <a:off x="8568708" y="288050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9623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8398676" y="395198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333501" y="5377021"/>
            <a:ext cx="3531497" cy="2037236"/>
            <a:chOff x="-339307" y="5298112"/>
            <a:chExt cx="3717365" cy="2144459"/>
          </a:xfrm>
        </p:grpSpPr>
        <p:sp>
          <p:nvSpPr>
            <p:cNvPr id="70" name="Google Shape;70;p2"/>
            <p:cNvSpPr/>
            <p:nvPr/>
          </p:nvSpPr>
          <p:spPr>
            <a:xfrm rot="-9000000">
              <a:off x="453374" y="544841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-55103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1800000">
              <a:off x="114930" y="603527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-5400000">
              <a:off x="623406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-1800000">
              <a:off x="453374" y="603527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1800000">
              <a:off x="1467382" y="603527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-5400000">
              <a:off x="1975858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-9000000">
              <a:off x="1127715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9000000">
              <a:off x="789271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-9000000">
              <a:off x="2480167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9000000">
              <a:off x="2141723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-9000000">
              <a:off x="-223190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 showMasterSp="0">
  <p:cSld name="RED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830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1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1"/>
          <p:cNvSpPr txBox="1"/>
          <p:nvPr>
            <p:ph idx="11" type="ftr"/>
          </p:nvPr>
        </p:nvSpPr>
        <p:spPr>
          <a:xfrm>
            <a:off x="2965969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387240" y="942478"/>
            <a:ext cx="8350940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11"/>
          <p:cNvSpPr txBox="1"/>
          <p:nvPr>
            <p:ph idx="2" type="body"/>
          </p:nvPr>
        </p:nvSpPr>
        <p:spPr>
          <a:xfrm>
            <a:off x="387240" y="1483952"/>
            <a:ext cx="8351099" cy="4319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000"/>
              <a:buChar char="▪"/>
              <a:defRPr sz="2000">
                <a:solidFill>
                  <a:srgbClr val="DDDDDD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600"/>
              <a:buChar char="−"/>
              <a:defRPr sz="1600">
                <a:solidFill>
                  <a:srgbClr val="DDDDDD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400"/>
              <a:buChar char="−"/>
              <a:defRPr sz="1400">
                <a:solidFill>
                  <a:srgbClr val="DDDDDD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200"/>
              <a:buChar char="−"/>
              <a:defRPr sz="1200">
                <a:solidFill>
                  <a:srgbClr val="DDDDDD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200"/>
              <a:buChar char="−"/>
              <a:defRPr sz="1200">
                <a:solidFill>
                  <a:srgbClr val="DDDDDD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1">
  <p:cSld name="SLIDE 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387240" y="942478"/>
            <a:ext cx="8351895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3"/>
          <p:cNvSpPr txBox="1"/>
          <p:nvPr>
            <p:ph idx="2" type="body"/>
          </p:nvPr>
        </p:nvSpPr>
        <p:spPr>
          <a:xfrm>
            <a:off x="387239" y="1483952"/>
            <a:ext cx="8351895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PERATOR" showMasterSp="0">
  <p:cSld name="SEPERATO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805462" y="1006124"/>
            <a:ext cx="5940773" cy="17098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sz="5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" type="body"/>
          </p:nvPr>
        </p:nvSpPr>
        <p:spPr>
          <a:xfrm>
            <a:off x="805464" y="2715966"/>
            <a:ext cx="5940773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91" name="Google Shape;91;p4"/>
          <p:cNvGrpSpPr/>
          <p:nvPr/>
        </p:nvGrpSpPr>
        <p:grpSpPr>
          <a:xfrm>
            <a:off x="5930756" y="-557589"/>
            <a:ext cx="3534410" cy="4999087"/>
            <a:chOff x="5746167" y="-582355"/>
            <a:chExt cx="3720431" cy="5262197"/>
          </a:xfrm>
        </p:grpSpPr>
        <p:sp>
          <p:nvSpPr>
            <p:cNvPr id="92" name="Google Shape;92;p4"/>
            <p:cNvSpPr/>
            <p:nvPr/>
          </p:nvSpPr>
          <p:spPr>
            <a:xfrm rot="1800000">
              <a:off x="7891697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 rot="-1800000">
              <a:off x="8230141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 rot="-5400000">
              <a:off x="8400174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 rot="-9000000">
              <a:off x="8230141" y="15100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 rot="5400000">
              <a:off x="7721665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 rot="9000000">
              <a:off x="7891697" y="150999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rot="1800000">
              <a:off x="6539245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 rot="-1800000">
              <a:off x="6877689" y="73786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84C0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 rot="-5400000">
              <a:off x="7047722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 rot="-9000000">
              <a:off x="6877689" y="15100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 rot="5400000">
              <a:off x="6369213" y="4431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 rot="1800000">
              <a:off x="7214736" y="190612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 rot="-1800000">
              <a:off x="7553180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AAA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 rot="-5400000">
              <a:off x="7723213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212E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 rot="-9000000">
              <a:off x="7553180" y="132191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99AF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5400000">
              <a:off x="7044704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rot="9000000">
              <a:off x="7214736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 rot="1800000">
              <a:off x="5862284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-1800000">
              <a:off x="6200728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 rot="-5400000">
              <a:off x="6370761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B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 rot="5400000">
              <a:off x="5692252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84C0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rot="9000000">
              <a:off x="5862284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 rot="1800000">
              <a:off x="7217356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 rot="-1800000">
              <a:off x="7555800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1800000">
              <a:off x="5864904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 rot="-1800000">
              <a:off x="6203348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 rot="1800000">
              <a:off x="8568261" y="-4320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 rot="1800000">
              <a:off x="8568708" y="190877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17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 rot="5400000">
              <a:off x="8398676" y="1614093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688B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rot="9000000">
              <a:off x="8568708" y="13219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B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 rot="1800000">
              <a:off x="7891697" y="22964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-1800000">
              <a:off x="8230141" y="229645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rot="-1800000">
              <a:off x="7553180" y="3467372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-9000000">
              <a:off x="7553180" y="2880512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17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 rot="1800000">
              <a:off x="8568708" y="346471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98676" y="3172687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EAAA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rot="9000000">
              <a:off x="8568708" y="2880508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9623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8398676" y="395198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F5D3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-333501" y="5377021"/>
            <a:ext cx="3531497" cy="2037236"/>
            <a:chOff x="-339307" y="5298112"/>
            <a:chExt cx="3717365" cy="2144459"/>
          </a:xfrm>
        </p:grpSpPr>
        <p:sp>
          <p:nvSpPr>
            <p:cNvPr id="131" name="Google Shape;131;p4"/>
            <p:cNvSpPr/>
            <p:nvPr/>
          </p:nvSpPr>
          <p:spPr>
            <a:xfrm rot="-9000000">
              <a:off x="453374" y="544841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144D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 rot="5400000">
              <a:off x="-55103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 rot="1800000">
              <a:off x="114930" y="603527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623406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-1800000">
              <a:off x="453374" y="6035274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 rot="1800000">
              <a:off x="1467382" y="603527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1975858" y="5743095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 rot="-9000000">
              <a:off x="1127715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9000000">
              <a:off x="789271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9000000">
              <a:off x="2480167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9000000">
              <a:off x="2141723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-9000000">
              <a:off x="-223190" y="6618330"/>
              <a:ext cx="781774" cy="67394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3">
  <p:cSld name="SLIDE 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387240" y="942478"/>
            <a:ext cx="8351895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2" type="body"/>
          </p:nvPr>
        </p:nvSpPr>
        <p:spPr>
          <a:xfrm>
            <a:off x="387239" y="1483952"/>
            <a:ext cx="3994093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5"/>
          <p:cNvSpPr txBox="1"/>
          <p:nvPr>
            <p:ph idx="3" type="body"/>
          </p:nvPr>
        </p:nvSpPr>
        <p:spPr>
          <a:xfrm>
            <a:off x="4733716" y="1476439"/>
            <a:ext cx="3994093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2">
  <p:cSld name="SLIDE 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387240" y="942478"/>
            <a:ext cx="8351895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6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6"/>
          <p:cNvSpPr txBox="1"/>
          <p:nvPr>
            <p:ph idx="2" type="body"/>
          </p:nvPr>
        </p:nvSpPr>
        <p:spPr>
          <a:xfrm>
            <a:off x="387239" y="1483952"/>
            <a:ext cx="6345826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4">
  <p:cSld name="SLIDE 4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387240" y="942478"/>
            <a:ext cx="8351895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idx="2" type="body"/>
          </p:nvPr>
        </p:nvSpPr>
        <p:spPr>
          <a:xfrm>
            <a:off x="387239" y="1483952"/>
            <a:ext cx="3994093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sz="16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7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7"/>
          <p:cNvSpPr/>
          <p:nvPr>
            <p:ph idx="3" type="pic"/>
          </p:nvPr>
        </p:nvSpPr>
        <p:spPr>
          <a:xfrm>
            <a:off x="4733717" y="1483952"/>
            <a:ext cx="4410283" cy="43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">
  <p:cSld name="HEADLIN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8"/>
          <p:cNvSpPr txBox="1"/>
          <p:nvPr>
            <p:ph idx="1" type="body"/>
          </p:nvPr>
        </p:nvSpPr>
        <p:spPr>
          <a:xfrm>
            <a:off x="387240" y="942478"/>
            <a:ext cx="8350940" cy="54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8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9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 showMasterSp="0">
  <p:cSld name="BLANK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0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5933245" y="-557589"/>
            <a:ext cx="3531496" cy="2037236"/>
            <a:chOff x="5933245" y="-557589"/>
            <a:chExt cx="3531496" cy="2037236"/>
          </a:xfrm>
        </p:grpSpPr>
        <p:sp>
          <p:nvSpPr>
            <p:cNvPr id="11" name="Google Shape;11;p1"/>
            <p:cNvSpPr/>
            <p:nvPr/>
          </p:nvSpPr>
          <p:spPr>
            <a:xfrm rot="-1800000">
              <a:off x="8290531" y="696618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 rot="-5400000">
              <a:off x="8452062" y="416667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-9000000">
              <a:off x="8290531" y="139101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 rot="5400000">
              <a:off x="7807479" y="416667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 rot="9000000">
              <a:off x="7969009" y="139097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ADD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 rot="-5400000">
              <a:off x="7167233" y="416667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1E73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 rot="-9000000">
              <a:off x="7005702" y="139101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D6E9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1800000">
              <a:off x="7328385" y="-414806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 rot="-1800000">
              <a:off x="7649907" y="-414806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 rot="1800000">
              <a:off x="6043556" y="-414806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 rot="-1800000">
              <a:off x="6365078" y="-414806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1800000">
              <a:off x="8611745" y="-414806"/>
              <a:ext cx="742685" cy="640246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"/>
          <p:cNvSpPr txBox="1"/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Black"/>
              <a:buNone/>
              <a:defRPr i="0" sz="3200" u="none" cap="none" strike="noStrik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387240" y="6076361"/>
            <a:ext cx="68582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"/>
          <p:cNvSpPr txBox="1"/>
          <p:nvPr>
            <p:ph idx="1" type="body"/>
          </p:nvPr>
        </p:nvSpPr>
        <p:spPr>
          <a:xfrm>
            <a:off x="387240" y="1483952"/>
            <a:ext cx="8352000" cy="4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5lNJAI9I1gDECdW1MZ3niDJxwVkuvGyA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Q06XmeJs0zVDjzWnCWliKM42WX6YLY6M/view" TargetMode="External"/><Relationship Id="rId5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pSOqMCQbOlrdQp4MpJBty6yJyaKB7ZFm/view" TargetMode="External"/><Relationship Id="rId5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de32Tc461cP-87wcyQZj_BsvmmKbeyas/view" TargetMode="External"/><Relationship Id="rId5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61.png"/><Relationship Id="rId7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hyperlink" Target="https://www.nrcan.gc.ca/forests/climate-change/forest-change/1778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3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hyperlink" Target="http://cwfis.cfs.nrcan.gc.ca/home" TargetMode="External"/><Relationship Id="rId7" Type="http://schemas.openxmlformats.org/officeDocument/2006/relationships/hyperlink" Target="http://cwfis.cfs.nrcan.gc.ca/hom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83375" y="1349272"/>
            <a:ext cx="75771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4800">
                <a:latin typeface="Merriweather"/>
                <a:ea typeface="Merriweather"/>
                <a:cs typeface="Merriweather"/>
                <a:sym typeface="Merriweather"/>
              </a:rPr>
              <a:t>MAP2GO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83384" y="3741442"/>
            <a:ext cx="7577100" cy="2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Team 22: </a:t>
            </a: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Japtegh, Austin, En-Mien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 txBox="1"/>
          <p:nvPr>
            <p:ph type="title"/>
          </p:nvPr>
        </p:nvSpPr>
        <p:spPr>
          <a:xfrm>
            <a:off x="709350" y="2215200"/>
            <a:ext cx="100239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How Map2Go enhances usability?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1" name="Google Shape;401;p21"/>
          <p:cNvSpPr txBox="1"/>
          <p:nvPr>
            <p:ph type="title"/>
          </p:nvPr>
        </p:nvSpPr>
        <p:spPr>
          <a:xfrm>
            <a:off x="404550" y="3863950"/>
            <a:ext cx="9538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A brief overview of features which add utility without adding complexity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2"/>
          <p:cNvSpPr txBox="1"/>
          <p:nvPr>
            <p:ph idx="1" type="body"/>
          </p:nvPr>
        </p:nvSpPr>
        <p:spPr>
          <a:xfrm>
            <a:off x="387250" y="94247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Map2Go’s graphic tutorial for new users just by clicking “Help”</a:t>
            </a:r>
            <a:endParaRPr/>
          </a:p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22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Tutorial increases learnability</a:t>
            </a:r>
            <a:endParaRPr sz="3000"/>
          </a:p>
        </p:txBody>
      </p:sp>
      <p:pic>
        <p:nvPicPr>
          <p:cNvPr id="410" name="Google Shape;4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0" y="1822474"/>
            <a:ext cx="5952550" cy="36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2"/>
          <p:cNvSpPr txBox="1"/>
          <p:nvPr/>
        </p:nvSpPr>
        <p:spPr>
          <a:xfrm>
            <a:off x="5901800" y="3054313"/>
            <a:ext cx="27108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Light"/>
              <a:buAutoNum type="arabicPeriod"/>
            </a:pPr>
            <a:r>
              <a:rPr lang="en-US">
                <a:latin typeface="Merriweather Light"/>
                <a:ea typeface="Merriweather Light"/>
                <a:cs typeface="Merriweather Light"/>
                <a:sym typeface="Merriweather Light"/>
              </a:rPr>
              <a:t>Full-screen graphics for easy viewing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Light"/>
              <a:buAutoNum type="arabicPeriod"/>
            </a:pPr>
            <a:r>
              <a:rPr lang="en-US">
                <a:latin typeface="Merriweather Light"/>
                <a:ea typeface="Merriweather Light"/>
                <a:cs typeface="Merriweather Light"/>
                <a:sym typeface="Merriweather Light"/>
              </a:rPr>
              <a:t>Explain usage of every feature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3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Map2Go Tutorial Feature</a:t>
            </a:r>
            <a:endParaRPr sz="3000"/>
          </a:p>
        </p:txBody>
      </p:sp>
      <p:pic>
        <p:nvPicPr>
          <p:cNvPr id="419" name="Google Shape;419;p23" title="tutorial.og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263" y="1157875"/>
            <a:ext cx="6557975" cy="4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4"/>
          <p:cNvSpPr txBox="1"/>
          <p:nvPr>
            <p:ph idx="1" type="body"/>
          </p:nvPr>
        </p:nvSpPr>
        <p:spPr>
          <a:xfrm>
            <a:off x="387250" y="94247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Collapsible menu with handy shortcuts like toggles and switches</a:t>
            </a:r>
            <a:endParaRPr/>
          </a:p>
        </p:txBody>
      </p:sp>
      <p:sp>
        <p:nvSpPr>
          <p:cNvPr id="426" name="Google Shape;426;p24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Intuitive widgets increase satisfaction</a:t>
            </a:r>
            <a:endParaRPr sz="3000"/>
          </a:p>
        </p:txBody>
      </p:sp>
      <p:pic>
        <p:nvPicPr>
          <p:cNvPr id="428" name="Google Shape;428;p24"/>
          <p:cNvPicPr preferRelativeResize="0"/>
          <p:nvPr/>
        </p:nvPicPr>
        <p:blipFill rotWithShape="1">
          <a:blip r:embed="rId4">
            <a:alphaModFix/>
          </a:blip>
          <a:srcRect b="0" l="0" r="0" t="4952"/>
          <a:stretch/>
        </p:blipFill>
        <p:spPr>
          <a:xfrm>
            <a:off x="311048" y="1969800"/>
            <a:ext cx="5813124" cy="34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4"/>
          <p:cNvSpPr txBox="1"/>
          <p:nvPr/>
        </p:nvSpPr>
        <p:spPr>
          <a:xfrm>
            <a:off x="5901800" y="2629900"/>
            <a:ext cx="27108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Can be hidden to allow for full-view of map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Allows for an easy toggle for various features on the map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Allows for changing the city of the map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25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Map2Go Menu Feature</a:t>
            </a:r>
            <a:endParaRPr sz="3000"/>
          </a:p>
        </p:txBody>
      </p:sp>
      <p:pic>
        <p:nvPicPr>
          <p:cNvPr id="437" name="Google Shape;437;p25" title="out-1.og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138" y="1200175"/>
            <a:ext cx="6657733" cy="4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6"/>
          <p:cNvSpPr txBox="1"/>
          <p:nvPr>
            <p:ph idx="1" type="body"/>
          </p:nvPr>
        </p:nvSpPr>
        <p:spPr>
          <a:xfrm>
            <a:off x="387250" y="94247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Night mode can reduce eye-strain during the dark</a:t>
            </a:r>
            <a:endParaRPr/>
          </a:p>
        </p:txBody>
      </p:sp>
      <p:sp>
        <p:nvSpPr>
          <p:cNvPr id="444" name="Google Shape;444;p26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26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Night Mode improves user-experience</a:t>
            </a:r>
            <a:endParaRPr sz="3000"/>
          </a:p>
        </p:txBody>
      </p:sp>
      <p:sp>
        <p:nvSpPr>
          <p:cNvPr id="446" name="Google Shape;446;p26"/>
          <p:cNvSpPr txBox="1"/>
          <p:nvPr/>
        </p:nvSpPr>
        <p:spPr>
          <a:xfrm>
            <a:off x="5940300" y="2751275"/>
            <a:ext cx="27990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Light"/>
              <a:buAutoNum type="arabicPeriod"/>
            </a:pPr>
            <a:r>
              <a:rPr lang="en-US">
                <a:latin typeface="Merriweather Light"/>
                <a:ea typeface="Merriweather Light"/>
                <a:cs typeface="Merriweather Light"/>
                <a:sym typeface="Merriweather Light"/>
              </a:rPr>
              <a:t>Reduces eye-strain when driving at night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Light"/>
              <a:buAutoNum type="arabicPeriod"/>
            </a:pPr>
            <a:r>
              <a:rPr lang="en-US">
                <a:latin typeface="Merriweather Light"/>
                <a:ea typeface="Merriweather Light"/>
                <a:cs typeface="Merriweather Light"/>
                <a:sym typeface="Merriweather Light"/>
              </a:rPr>
              <a:t>Saves battery power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Light"/>
              <a:buAutoNum type="arabicPeriod"/>
            </a:pPr>
            <a:r>
              <a:rPr lang="en-US">
                <a:latin typeface="Merriweather Light"/>
                <a:ea typeface="Merriweather Light"/>
                <a:cs typeface="Merriweather Light"/>
                <a:sym typeface="Merriweather Light"/>
              </a:rPr>
              <a:t>Enables with no lag or reloading of map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26"/>
          <p:cNvPicPr preferRelativeResize="0"/>
          <p:nvPr/>
        </p:nvPicPr>
        <p:blipFill rotWithShape="1">
          <a:blip r:embed="rId4">
            <a:alphaModFix/>
          </a:blip>
          <a:srcRect b="0" l="2897" r="1170" t="5651"/>
          <a:stretch/>
        </p:blipFill>
        <p:spPr>
          <a:xfrm>
            <a:off x="387250" y="2063475"/>
            <a:ext cx="5553049" cy="33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 txBox="1"/>
          <p:nvPr>
            <p:ph idx="1" type="body"/>
          </p:nvPr>
        </p:nvSpPr>
        <p:spPr>
          <a:xfrm>
            <a:off x="387250" y="94247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“Find” a place or “Navigate” to it with helpful instructions</a:t>
            </a:r>
            <a:endParaRPr/>
          </a:p>
        </p:txBody>
      </p:sp>
      <p:sp>
        <p:nvSpPr>
          <p:cNvPr id="454" name="Google Shape;454;p27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27"/>
          <p:cNvSpPr txBox="1"/>
          <p:nvPr>
            <p:ph type="title"/>
          </p:nvPr>
        </p:nvSpPr>
        <p:spPr>
          <a:xfrm>
            <a:off x="387250" y="41082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Find a path with ease</a:t>
            </a:r>
            <a:endParaRPr sz="3000"/>
          </a:p>
        </p:txBody>
      </p:sp>
      <p:pic>
        <p:nvPicPr>
          <p:cNvPr id="456" name="Google Shape;4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00" y="1777575"/>
            <a:ext cx="5717750" cy="367283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7"/>
          <p:cNvSpPr txBox="1"/>
          <p:nvPr/>
        </p:nvSpPr>
        <p:spPr>
          <a:xfrm>
            <a:off x="5729850" y="2356475"/>
            <a:ext cx="3110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b="1" lang="en-US" sz="1300">
                <a:latin typeface="Merriweather"/>
                <a:ea typeface="Merriweather"/>
                <a:cs typeface="Merriweather"/>
                <a:sym typeface="Merriweather"/>
              </a:rPr>
              <a:t>Find</a:t>
            </a: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 allows for looking a particular intersection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b="1" lang="en-US" sz="1300">
                <a:latin typeface="Merriweather"/>
                <a:ea typeface="Merriweather"/>
                <a:cs typeface="Merriweather"/>
                <a:sym typeface="Merriweather"/>
              </a:rPr>
              <a:t>Navigate</a:t>
            </a: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 shows path between two intersections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AutoNum type="arabicPeriod"/>
            </a:pPr>
            <a:r>
              <a:rPr b="1" lang="en-US" sz="1300">
                <a:latin typeface="Merriweather"/>
                <a:ea typeface="Merriweather"/>
                <a:cs typeface="Merriweather"/>
                <a:sym typeface="Merriweather"/>
              </a:rPr>
              <a:t>Street Suggestions</a:t>
            </a: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 provides real-time recommendations on street names entered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28"/>
          <p:cNvSpPr txBox="1"/>
          <p:nvPr>
            <p:ph type="title"/>
          </p:nvPr>
        </p:nvSpPr>
        <p:spPr>
          <a:xfrm>
            <a:off x="387250" y="410825"/>
            <a:ext cx="547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Map2Go Navigate and Find Feature</a:t>
            </a:r>
            <a:endParaRPr sz="3000"/>
          </a:p>
        </p:txBody>
      </p:sp>
      <p:pic>
        <p:nvPicPr>
          <p:cNvPr id="465" name="Google Shape;465;p28" title="search.og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313" y="1451930"/>
            <a:ext cx="6529375" cy="48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/>
          <p:nvPr>
            <p:ph type="title"/>
          </p:nvPr>
        </p:nvSpPr>
        <p:spPr>
          <a:xfrm>
            <a:off x="426200" y="2526225"/>
            <a:ext cx="90888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3600">
                <a:latin typeface="Merriweather"/>
                <a:ea typeface="Merriweather"/>
                <a:cs typeface="Merriweather"/>
                <a:sym typeface="Merriweather"/>
              </a:rPr>
              <a:t>How responsive is Map2Go?</a:t>
            </a:r>
            <a:endParaRPr b="1"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3" name="Google Shape;473;p29"/>
          <p:cNvSpPr txBox="1"/>
          <p:nvPr>
            <p:ph idx="1" type="body"/>
          </p:nvPr>
        </p:nvSpPr>
        <p:spPr>
          <a:xfrm>
            <a:off x="426199" y="3531825"/>
            <a:ext cx="8987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A collection of response times of complex algorithms used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>
            <p:ph type="title"/>
          </p:nvPr>
        </p:nvSpPr>
        <p:spPr>
          <a:xfrm>
            <a:off x="387250" y="410828"/>
            <a:ext cx="8352000" cy="4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Improved Pathfinding in Map2Go</a:t>
            </a:r>
            <a:endParaRPr sz="2800"/>
          </a:p>
        </p:txBody>
      </p:sp>
      <p:sp>
        <p:nvSpPr>
          <p:cNvPr id="481" name="Google Shape;481;p30"/>
          <p:cNvSpPr txBox="1"/>
          <p:nvPr>
            <p:ph idx="1" type="body"/>
          </p:nvPr>
        </p:nvSpPr>
        <p:spPr>
          <a:xfrm>
            <a:off x="387250" y="942476"/>
            <a:ext cx="8352000" cy="36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Efficient additions made to Pathfinding algorithm in M3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2" name="Google Shape;482;p30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30"/>
          <p:cNvSpPr txBox="1"/>
          <p:nvPr>
            <p:ph idx="11" type="ftr"/>
          </p:nvPr>
        </p:nvSpPr>
        <p:spPr>
          <a:xfrm>
            <a:off x="2968347" y="63049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ECE297 Lecture 16 2019 (February 2019)</a:t>
            </a:r>
            <a:endParaRPr/>
          </a:p>
        </p:txBody>
      </p:sp>
      <p:sp>
        <p:nvSpPr>
          <p:cNvPr id="484" name="Google Shape;484;p30"/>
          <p:cNvSpPr txBox="1"/>
          <p:nvPr/>
        </p:nvSpPr>
        <p:spPr>
          <a:xfrm>
            <a:off x="395988" y="2734200"/>
            <a:ext cx="83520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73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Creates data structure in load_map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273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▪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Static instead of dynamic allocation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2730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▪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Reduced function calls in algorithm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85" name="Google Shape;4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0754"/>
            <a:ext cx="9143999" cy="107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556641"/>
            <a:ext cx="9143999" cy="107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50" y="1556641"/>
            <a:ext cx="9143999" cy="107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0754"/>
            <a:ext cx="9143999" cy="107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8863" y="2681500"/>
            <a:ext cx="45434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2350" y="2823512"/>
            <a:ext cx="5779300" cy="329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type="title"/>
          </p:nvPr>
        </p:nvSpPr>
        <p:spPr>
          <a:xfrm>
            <a:off x="783450" y="149223"/>
            <a:ext cx="7577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4400">
                <a:latin typeface="Merriweather"/>
                <a:ea typeface="Merriweather"/>
                <a:cs typeface="Merriweather"/>
                <a:sym typeface="Merriweather"/>
              </a:rPr>
              <a:t>Agenda</a:t>
            </a:r>
            <a:endParaRPr b="1" sz="4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6" name="Google Shape;196;p13"/>
          <p:cNvSpPr txBox="1"/>
          <p:nvPr>
            <p:ph idx="1" type="body"/>
          </p:nvPr>
        </p:nvSpPr>
        <p:spPr>
          <a:xfrm>
            <a:off x="465300" y="1253900"/>
            <a:ext cx="78156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rabicPeriod"/>
            </a:pPr>
            <a:r>
              <a:rPr lang="en-US" sz="1900">
                <a:latin typeface="Merriweather"/>
                <a:ea typeface="Merriweather"/>
                <a:cs typeface="Merriweather"/>
                <a:sym typeface="Merriweather"/>
              </a:rPr>
              <a:t>Case of a truck driver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rabicPeriod"/>
            </a:pPr>
            <a:r>
              <a:rPr lang="en-US" sz="1900">
                <a:latin typeface="Merriweather"/>
                <a:ea typeface="Merriweather"/>
                <a:cs typeface="Merriweather"/>
                <a:sym typeface="Merriweather"/>
              </a:rPr>
              <a:t>How we approach our work?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rabicPeriod"/>
            </a:pPr>
            <a:r>
              <a:rPr lang="en-US" sz="1900">
                <a:latin typeface="Merriweather"/>
                <a:ea typeface="Merriweather"/>
                <a:cs typeface="Merriweather"/>
                <a:sym typeface="Merriweather"/>
              </a:rPr>
              <a:t>How Map2Go enhances usability?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Tutorials, Menu, Night mode, Search</a:t>
            </a:r>
            <a:endParaRPr sz="1600">
              <a:solidFill>
                <a:srgbClr val="99999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rabicPeriod"/>
            </a:pPr>
            <a:r>
              <a:rPr lang="en-US" sz="1900">
                <a:latin typeface="Merriweather"/>
                <a:ea typeface="Merriweather"/>
                <a:cs typeface="Merriweather"/>
                <a:sym typeface="Merriweather"/>
              </a:rPr>
              <a:t>How responsive is Map2Go?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M3 </a:t>
            </a:r>
            <a:r>
              <a:rPr lang="en-US" sz="16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Path Finding, M4 Traveling Courier, </a:t>
            </a:r>
            <a:endParaRPr sz="1600">
              <a:solidFill>
                <a:srgbClr val="99999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erriweather"/>
              <a:buAutoNum type="arabicPeriod"/>
            </a:pPr>
            <a:r>
              <a:rPr lang="en-US" sz="1900">
                <a:latin typeface="Merriweather"/>
                <a:ea typeface="Merriweather"/>
                <a:cs typeface="Merriweather"/>
                <a:sym typeface="Merriweather"/>
              </a:rPr>
              <a:t>Pitch: Wildfire Management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1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M3 Pathfinding Performance</a:t>
            </a:r>
            <a:endParaRPr/>
          </a:p>
        </p:txBody>
      </p:sp>
      <p:sp>
        <p:nvSpPr>
          <p:cNvPr id="497" name="Google Shape;497;p31"/>
          <p:cNvSpPr txBox="1"/>
          <p:nvPr>
            <p:ph idx="1" type="body"/>
          </p:nvPr>
        </p:nvSpPr>
        <p:spPr>
          <a:xfrm>
            <a:off x="387240" y="942478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98" name="Google Shape;498;p31"/>
          <p:cNvSpPr txBox="1"/>
          <p:nvPr>
            <p:ph idx="11" type="ftr"/>
          </p:nvPr>
        </p:nvSpPr>
        <p:spPr>
          <a:xfrm>
            <a:off x="2968347" y="60763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 your footer text here</a:t>
            </a:r>
            <a:endParaRPr/>
          </a:p>
        </p:txBody>
      </p:sp>
      <p:sp>
        <p:nvSpPr>
          <p:cNvPr id="499" name="Google Shape;499;p31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3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964" y="1182087"/>
            <a:ext cx="6562071" cy="54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2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Pathfinding Demo</a:t>
            </a:r>
            <a:endParaRPr/>
          </a:p>
        </p:txBody>
      </p:sp>
      <p:sp>
        <p:nvSpPr>
          <p:cNvPr id="508" name="Google Shape;508;p32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32" title="Intersections.og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100" y="1483975"/>
            <a:ext cx="6295800" cy="47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/>
          <p:nvPr>
            <p:ph type="title"/>
          </p:nvPr>
        </p:nvSpPr>
        <p:spPr>
          <a:xfrm>
            <a:off x="426200" y="2526225"/>
            <a:ext cx="90888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3600">
                <a:latin typeface="Merriweather"/>
                <a:ea typeface="Merriweather"/>
                <a:cs typeface="Merriweather"/>
                <a:sym typeface="Merriweather"/>
              </a:rPr>
              <a:t>Travelling Courier Problem</a:t>
            </a:r>
            <a:endParaRPr b="1"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7" name="Google Shape;517;p33"/>
          <p:cNvSpPr txBox="1"/>
          <p:nvPr>
            <p:ph idx="1" type="body"/>
          </p:nvPr>
        </p:nvSpPr>
        <p:spPr>
          <a:xfrm>
            <a:off x="426199" y="3531825"/>
            <a:ext cx="89877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500">
                <a:latin typeface="Merriweather"/>
                <a:ea typeface="Merriweather"/>
                <a:cs typeface="Merriweather"/>
                <a:sym typeface="Merriweather"/>
              </a:rPr>
              <a:t>Steps to the Final Solution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 txBox="1"/>
          <p:nvPr>
            <p:ph type="title"/>
          </p:nvPr>
        </p:nvSpPr>
        <p:spPr>
          <a:xfrm>
            <a:off x="387250" y="410828"/>
            <a:ext cx="8352000" cy="54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Enhancing </a:t>
            </a:r>
            <a:r>
              <a:rPr lang="en-US" sz="3000"/>
              <a:t>Pathfinding Algorithm</a:t>
            </a:r>
            <a:endParaRPr sz="3000"/>
          </a:p>
        </p:txBody>
      </p:sp>
      <p:sp>
        <p:nvSpPr>
          <p:cNvPr id="525" name="Google Shape;525;p34"/>
          <p:cNvSpPr txBox="1"/>
          <p:nvPr>
            <p:ph idx="1" type="body"/>
          </p:nvPr>
        </p:nvSpPr>
        <p:spPr>
          <a:xfrm>
            <a:off x="387240" y="942478"/>
            <a:ext cx="8352000" cy="5415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Changes</a:t>
            </a: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 made on M3’s implementations for M4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6" name="Google Shape;526;p34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34"/>
          <p:cNvSpPr/>
          <p:nvPr/>
        </p:nvSpPr>
        <p:spPr>
          <a:xfrm flipH="1">
            <a:off x="1676575" y="1354050"/>
            <a:ext cx="1917000" cy="541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89" y="3356989"/>
            <a:ext cx="4902025" cy="305126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>
            <p:ph idx="11" type="ftr"/>
          </p:nvPr>
        </p:nvSpPr>
        <p:spPr>
          <a:xfrm>
            <a:off x="2968347" y="63049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ECE297 Lecture 16 2019 (March 2019)</a:t>
            </a:r>
            <a:endParaRPr/>
          </a:p>
        </p:txBody>
      </p:sp>
      <p:pic>
        <p:nvPicPr>
          <p:cNvPr id="530" name="Google Shape;5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924768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50" y="1916743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762" y="1924768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1225" y="3023849"/>
            <a:ext cx="4844025" cy="34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>
            <p:ph type="title"/>
          </p:nvPr>
        </p:nvSpPr>
        <p:spPr>
          <a:xfrm>
            <a:off x="387250" y="410828"/>
            <a:ext cx="8352000" cy="54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Enhancing Pathfinding Algorithm</a:t>
            </a:r>
            <a:endParaRPr sz="3000"/>
          </a:p>
        </p:txBody>
      </p:sp>
      <p:sp>
        <p:nvSpPr>
          <p:cNvPr id="541" name="Google Shape;541;p35"/>
          <p:cNvSpPr txBox="1"/>
          <p:nvPr>
            <p:ph idx="1" type="body"/>
          </p:nvPr>
        </p:nvSpPr>
        <p:spPr>
          <a:xfrm>
            <a:off x="387240" y="942478"/>
            <a:ext cx="8352000" cy="5415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Changes made on M3’s implementations for M4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2" name="Google Shape;542;p35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50" y="1924768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916743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62" y="1924768"/>
            <a:ext cx="9143999" cy="106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" y="1916743"/>
            <a:ext cx="9143999" cy="106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5"/>
          <p:cNvSpPr txBox="1"/>
          <p:nvPr/>
        </p:nvSpPr>
        <p:spPr>
          <a:xfrm>
            <a:off x="488950" y="3134375"/>
            <a:ext cx="8111700" cy="30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New Data Structures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Unordered map for closest depots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Unordered map of unordered map for delivery locations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8" name="Google Shape;54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9299" y="3134374"/>
            <a:ext cx="5145426" cy="32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>
            <p:ph idx="11" type="ftr"/>
          </p:nvPr>
        </p:nvSpPr>
        <p:spPr>
          <a:xfrm>
            <a:off x="2968347" y="63049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ECE297 Lecture 19 2019 (March 2019)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6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Basic Algorithms</a:t>
            </a:r>
            <a:endParaRPr/>
          </a:p>
        </p:txBody>
      </p:sp>
      <p:sp>
        <p:nvSpPr>
          <p:cNvPr id="557" name="Google Shape;557;p36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8" name="Google Shape;558;p36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36"/>
          <p:cNvPicPr preferRelativeResize="0"/>
          <p:nvPr/>
        </p:nvPicPr>
        <p:blipFill rotWithShape="1">
          <a:blip r:embed="rId4">
            <a:alphaModFix/>
          </a:blip>
          <a:srcRect b="62799" l="15593" r="44373" t="11400"/>
          <a:stretch/>
        </p:blipFill>
        <p:spPr>
          <a:xfrm>
            <a:off x="2099529" y="3575150"/>
            <a:ext cx="4927450" cy="23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634546"/>
            <a:ext cx="9144001" cy="112610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6"/>
          <p:cNvSpPr txBox="1"/>
          <p:nvPr/>
        </p:nvSpPr>
        <p:spPr>
          <a:xfrm>
            <a:off x="426275" y="2908700"/>
            <a:ext cx="83520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Goes to closest legal location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50" y="1619589"/>
            <a:ext cx="9143999" cy="115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750" y="1619614"/>
            <a:ext cx="9143999" cy="115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7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Basic Algorithms</a:t>
            </a:r>
            <a:endParaRPr/>
          </a:p>
        </p:txBody>
      </p:sp>
      <p:sp>
        <p:nvSpPr>
          <p:cNvPr id="571" name="Google Shape;571;p37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37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37"/>
          <p:cNvPicPr preferRelativeResize="0"/>
          <p:nvPr/>
        </p:nvPicPr>
        <p:blipFill rotWithShape="1">
          <a:blip r:embed="rId4">
            <a:alphaModFix/>
          </a:blip>
          <a:srcRect b="62799" l="15595" r="4430" t="11400"/>
          <a:stretch/>
        </p:blipFill>
        <p:spPr>
          <a:xfrm>
            <a:off x="365027" y="3740775"/>
            <a:ext cx="8474474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634546"/>
            <a:ext cx="9144001" cy="112610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7"/>
          <p:cNvSpPr txBox="1"/>
          <p:nvPr/>
        </p:nvSpPr>
        <p:spPr>
          <a:xfrm>
            <a:off x="426275" y="2862363"/>
            <a:ext cx="83520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Greedy search on every pickup location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76" name="Google Shape;5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50" y="1619614"/>
            <a:ext cx="9143999" cy="115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750" y="1634551"/>
            <a:ext cx="9143999" cy="115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Basic Algorithms</a:t>
            </a:r>
            <a:endParaRPr/>
          </a:p>
        </p:txBody>
      </p:sp>
      <p:sp>
        <p:nvSpPr>
          <p:cNvPr id="585" name="Google Shape;585;p38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6" name="Google Shape;586;p38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50" y="1634546"/>
            <a:ext cx="9144001" cy="112610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8"/>
          <p:cNvSpPr txBox="1"/>
          <p:nvPr/>
        </p:nvSpPr>
        <p:spPr>
          <a:xfrm>
            <a:off x="426275" y="2832500"/>
            <a:ext cx="83520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Switches any two intersections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9" name="Google Shape;5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33076"/>
            <a:ext cx="9143999" cy="115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 rotWithShape="1">
          <a:blip r:embed="rId6">
            <a:alphaModFix/>
          </a:blip>
          <a:srcRect b="17362" l="0" r="0" t="0"/>
          <a:stretch/>
        </p:blipFill>
        <p:spPr>
          <a:xfrm>
            <a:off x="1705100" y="3335275"/>
            <a:ext cx="5453799" cy="2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050" y="3335276"/>
            <a:ext cx="6801449" cy="30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 txBox="1"/>
          <p:nvPr>
            <p:ph idx="11" type="ftr"/>
          </p:nvPr>
        </p:nvSpPr>
        <p:spPr>
          <a:xfrm>
            <a:off x="2968347" y="63049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ECE297 Lecture 19 2019 (March 2019)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075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9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Algorithms</a:t>
            </a:r>
            <a:endParaRPr/>
          </a:p>
        </p:txBody>
      </p:sp>
      <p:sp>
        <p:nvSpPr>
          <p:cNvPr id="600" name="Google Shape;600;p39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p39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4758"/>
            <a:ext cx="9143999" cy="111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94758"/>
            <a:ext cx="9143999" cy="11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9"/>
          <p:cNvSpPr txBox="1"/>
          <p:nvPr/>
        </p:nvSpPr>
        <p:spPr>
          <a:xfrm>
            <a:off x="175525" y="2795850"/>
            <a:ext cx="86508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Split path into 3 sections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Rearrange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05" name="Google Shape;6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50" y="4487662"/>
            <a:ext cx="7233000" cy="9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2600" y="3877025"/>
            <a:ext cx="6876650" cy="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500" y="5410100"/>
            <a:ext cx="7233000" cy="107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0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Algorithms</a:t>
            </a:r>
            <a:endParaRPr/>
          </a:p>
        </p:txBody>
      </p:sp>
      <p:sp>
        <p:nvSpPr>
          <p:cNvPr id="615" name="Google Shape;615;p40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40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4758"/>
            <a:ext cx="9143999" cy="111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50" y="1407721"/>
            <a:ext cx="9143999" cy="11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0"/>
          <p:cNvSpPr txBox="1"/>
          <p:nvPr/>
        </p:nvSpPr>
        <p:spPr>
          <a:xfrm>
            <a:off x="175525" y="2795850"/>
            <a:ext cx="86508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Split path into 4 sections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Rearrange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20" name="Google Shape;6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675" y="3887600"/>
            <a:ext cx="6876650" cy="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662" y="4738025"/>
            <a:ext cx="6752525" cy="9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6993" y="5691563"/>
            <a:ext cx="6752525" cy="67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>
            <p:ph idx="1" type="body"/>
          </p:nvPr>
        </p:nvSpPr>
        <p:spPr>
          <a:xfrm>
            <a:off x="387250" y="103322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You are a commercial truck driver.  This means ...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14"/>
          <p:cNvSpPr txBox="1"/>
          <p:nvPr>
            <p:ph idx="11" type="ftr"/>
          </p:nvPr>
        </p:nvSpPr>
        <p:spPr>
          <a:xfrm>
            <a:off x="5348675" y="6436350"/>
            <a:ext cx="4245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[1] - </a:t>
            </a:r>
            <a:r>
              <a:rPr lang="en-US" sz="700"/>
              <a:t>https://truckstop.com/wp-content/uploads/2017/10/Truckstop_IndustryUpdate_100317.jpg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104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4"/>
          <p:cNvSpPr txBox="1"/>
          <p:nvPr>
            <p:ph type="title"/>
          </p:nvPr>
        </p:nvSpPr>
        <p:spPr>
          <a:xfrm>
            <a:off x="387250" y="400973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Imagine this ...</a:t>
            </a:r>
            <a:endParaRPr sz="3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5892650" y="1933825"/>
            <a:ext cx="27012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Char char="●"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You drive for long hours without break.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 Light"/>
              <a:buChar char="●"/>
            </a:pPr>
            <a:r>
              <a:rPr lang="en-US" sz="1300">
                <a:latin typeface="Merriweather Light"/>
                <a:ea typeface="Merriweather Light"/>
                <a:cs typeface="Merriweather Light"/>
                <a:sym typeface="Merriweather Light"/>
              </a:rPr>
              <a:t>You do not have a stable internet connection for navigation.</a:t>
            </a:r>
            <a:endParaRPr sz="13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What would you do if you want to know where to go?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4">
            <a:alphaModFix/>
          </a:blip>
          <a:srcRect b="0" l="10505" r="10505" t="0"/>
          <a:stretch/>
        </p:blipFill>
        <p:spPr>
          <a:xfrm>
            <a:off x="405625" y="1603650"/>
            <a:ext cx="5318400" cy="44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/>
        </p:nvSpPr>
        <p:spPr>
          <a:xfrm>
            <a:off x="462225" y="5615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5892650" y="4376750"/>
            <a:ext cx="27012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Merriweather"/>
                <a:ea typeface="Merriweather"/>
                <a:cs typeface="Merriweather"/>
                <a:sym typeface="Merriweather"/>
              </a:rPr>
              <a:t>Some options: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arabicPeriod"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Google/Apple/Bing maps?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arabicPeriod"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Paper maps?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1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Algorithms</a:t>
            </a:r>
            <a:endParaRPr/>
          </a:p>
        </p:txBody>
      </p:sp>
      <p:sp>
        <p:nvSpPr>
          <p:cNvPr id="630" name="Google Shape;630;p41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41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4758"/>
            <a:ext cx="9143999" cy="111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94758"/>
            <a:ext cx="9143999" cy="11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1"/>
          <p:cNvSpPr txBox="1"/>
          <p:nvPr/>
        </p:nvSpPr>
        <p:spPr>
          <a:xfrm>
            <a:off x="175525" y="2795850"/>
            <a:ext cx="86508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Uses Three-Opt Permutation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Initially allows worse changes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35" name="Google Shape;6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675" y="3887600"/>
            <a:ext cx="6876650" cy="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662" y="4738025"/>
            <a:ext cx="6752525" cy="9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6993" y="5691563"/>
            <a:ext cx="6752525" cy="67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Algorithm</a:t>
            </a:r>
            <a:endParaRPr/>
          </a:p>
        </p:txBody>
      </p:sp>
      <p:sp>
        <p:nvSpPr>
          <p:cNvPr id="644" name="Google Shape;644;p42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5" name="Google Shape;6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13" y="2788875"/>
            <a:ext cx="8888875" cy="18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3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Multithreading Our Algorithms</a:t>
            </a:r>
            <a:endParaRPr/>
          </a:p>
        </p:txBody>
      </p:sp>
      <p:sp>
        <p:nvSpPr>
          <p:cNvPr id="653" name="Google Shape;653;p43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43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</p:spPr>
        <p:txBody>
          <a:bodyPr anchorCtr="0" anchor="t" bIns="0" lIns="1080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▪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Reduces execution time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▪"/>
            </a:pPr>
            <a:r>
              <a:rPr lang="en-US" sz="2400">
                <a:latin typeface="Merriweather"/>
                <a:ea typeface="Merriweather"/>
                <a:cs typeface="Merriweather"/>
                <a:sym typeface="Merriweather"/>
              </a:rPr>
              <a:t>Allows for more permutations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5" name="Google Shape;6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63" y="3214050"/>
            <a:ext cx="8888875" cy="18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5" y="3214062"/>
            <a:ext cx="9144001" cy="176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3352"/>
            <a:ext cx="9143999" cy="6851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4"/>
          <p:cNvSpPr txBox="1"/>
          <p:nvPr>
            <p:ph type="title"/>
          </p:nvPr>
        </p:nvSpPr>
        <p:spPr>
          <a:xfrm>
            <a:off x="387240" y="410830"/>
            <a:ext cx="8352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Algorithm Quality</a:t>
            </a:r>
            <a:endParaRPr/>
          </a:p>
        </p:txBody>
      </p:sp>
      <p:sp>
        <p:nvSpPr>
          <p:cNvPr id="663" name="Google Shape;663;p44"/>
          <p:cNvSpPr txBox="1"/>
          <p:nvPr>
            <p:ph idx="1" type="body"/>
          </p:nvPr>
        </p:nvSpPr>
        <p:spPr>
          <a:xfrm>
            <a:off x="387240" y="942478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Enter your subheadline here</a:t>
            </a:r>
            <a:endParaRPr/>
          </a:p>
        </p:txBody>
      </p:sp>
      <p:sp>
        <p:nvSpPr>
          <p:cNvPr id="664" name="Google Shape;664;p44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44"/>
          <p:cNvSpPr txBox="1"/>
          <p:nvPr>
            <p:ph idx="2" type="body"/>
          </p:nvPr>
        </p:nvSpPr>
        <p:spPr>
          <a:xfrm>
            <a:off x="387239" y="1483952"/>
            <a:ext cx="8352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127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66" name="Google Shape;666;p4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91741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/>
          <p:nvPr>
            <p:ph type="title"/>
          </p:nvPr>
        </p:nvSpPr>
        <p:spPr>
          <a:xfrm>
            <a:off x="783375" y="1349272"/>
            <a:ext cx="75771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4800">
                <a:latin typeface="Merriweather"/>
                <a:ea typeface="Merriweather"/>
                <a:cs typeface="Merriweather"/>
                <a:sym typeface="Merriweather"/>
              </a:rPr>
              <a:t>The Pitch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4" name="Google Shape;674;p45"/>
          <p:cNvSpPr txBox="1"/>
          <p:nvPr>
            <p:ph idx="1" type="body"/>
          </p:nvPr>
        </p:nvSpPr>
        <p:spPr>
          <a:xfrm>
            <a:off x="783459" y="4004442"/>
            <a:ext cx="7577100" cy="2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00">
                <a:latin typeface="Merriweather"/>
                <a:ea typeface="Merriweather"/>
                <a:cs typeface="Merriweather"/>
                <a:sym typeface="Merriweather"/>
              </a:rPr>
              <a:t>The potential future development for Map2Go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6"/>
          <p:cNvSpPr txBox="1"/>
          <p:nvPr>
            <p:ph type="title"/>
          </p:nvPr>
        </p:nvSpPr>
        <p:spPr>
          <a:xfrm>
            <a:off x="783375" y="1349272"/>
            <a:ext cx="75771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4800">
                <a:latin typeface="Merriweather"/>
                <a:ea typeface="Merriweather"/>
                <a:cs typeface="Merriweather"/>
                <a:sym typeface="Merriweather"/>
              </a:rPr>
              <a:t>Wildfire Management</a:t>
            </a:r>
            <a:endParaRPr b="1"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2" name="Google Shape;682;p46"/>
          <p:cNvSpPr txBox="1"/>
          <p:nvPr>
            <p:ph idx="1" type="body"/>
          </p:nvPr>
        </p:nvSpPr>
        <p:spPr>
          <a:xfrm>
            <a:off x="783384" y="3741442"/>
            <a:ext cx="7577100" cy="2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Future Plan for Map2Go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7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47"/>
          <p:cNvSpPr txBox="1"/>
          <p:nvPr>
            <p:ph type="title"/>
          </p:nvPr>
        </p:nvSpPr>
        <p:spPr>
          <a:xfrm>
            <a:off x="387250" y="540577"/>
            <a:ext cx="835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Wildfire is a huge issue in Canada</a:t>
            </a:r>
            <a:endParaRPr b="1" sz="3000"/>
          </a:p>
        </p:txBody>
      </p:sp>
      <p:sp>
        <p:nvSpPr>
          <p:cNvPr id="690" name="Google Shape;690;p47"/>
          <p:cNvSpPr txBox="1"/>
          <p:nvPr/>
        </p:nvSpPr>
        <p:spPr>
          <a:xfrm>
            <a:off x="387250" y="1291800"/>
            <a:ext cx="8352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1" lang="en-US" sz="2800">
                <a:solidFill>
                  <a:srgbClr val="C8303F"/>
                </a:solidFill>
                <a:latin typeface="Merriweather"/>
                <a:ea typeface="Merriweather"/>
                <a:cs typeface="Merriweather"/>
                <a:sym typeface="Merriweather"/>
              </a:rPr>
              <a:t>9,000</a:t>
            </a:r>
            <a:r>
              <a:rPr lang="en-US" sz="2800">
                <a:solidFill>
                  <a:srgbClr val="C8303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wildfires occur in Canada each year 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[1]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91" name="Google Shape;691;p47"/>
          <p:cNvGrpSpPr/>
          <p:nvPr/>
        </p:nvGrpSpPr>
        <p:grpSpPr>
          <a:xfrm>
            <a:off x="387250" y="1758438"/>
            <a:ext cx="8899950" cy="5370163"/>
            <a:chOff x="387250" y="1758438"/>
            <a:chExt cx="8899950" cy="5370163"/>
          </a:xfrm>
        </p:grpSpPr>
        <p:grpSp>
          <p:nvGrpSpPr>
            <p:cNvPr id="692" name="Google Shape;692;p47"/>
            <p:cNvGrpSpPr/>
            <p:nvPr/>
          </p:nvGrpSpPr>
          <p:grpSpPr>
            <a:xfrm>
              <a:off x="387250" y="1758438"/>
              <a:ext cx="8352000" cy="4603950"/>
              <a:chOff x="387250" y="1832400"/>
              <a:chExt cx="8352000" cy="4603950"/>
            </a:xfrm>
          </p:grpSpPr>
          <p:pic>
            <p:nvPicPr>
              <p:cNvPr id="693" name="Google Shape;693;p4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76475" y="2611250"/>
                <a:ext cx="7847202" cy="3825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4" name="Google Shape;694;p47"/>
              <p:cNvSpPr txBox="1"/>
              <p:nvPr/>
            </p:nvSpPr>
            <p:spPr>
              <a:xfrm>
                <a:off x="387250" y="1832400"/>
                <a:ext cx="8352000" cy="10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23850" lvl="0" marL="27305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Noto Sans Symbols"/>
                  <a:buChar char="▪"/>
                </a:pPr>
                <a:r>
                  <a:rPr b="1" lang="en-US" sz="2800">
                    <a:solidFill>
                      <a:srgbClr val="C8303F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2% to 3%</a:t>
                </a:r>
                <a:r>
                  <a:rPr lang="en-US" sz="2800">
                    <a:solidFill>
                      <a:srgbClr val="C8303F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of these wildfires grow into uncontrollable forest fires</a:t>
                </a:r>
                <a:r>
                  <a:rPr lang="en-US" sz="28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</a:t>
                </a:r>
                <a:r>
                  <a:rPr lang="en-US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[1]</a:t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sp>
          <p:nvSpPr>
            <p:cNvPr id="695" name="Google Shape;695;p47"/>
            <p:cNvSpPr txBox="1"/>
            <p:nvPr/>
          </p:nvSpPr>
          <p:spPr>
            <a:xfrm>
              <a:off x="4080700" y="6362400"/>
              <a:ext cx="5206500" cy="7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[1] Canada, Natural Resources. “Canadian Wildland Fire Information System | Fire Monitoring, Mapping, and Modeling (Fire M3).” Accessed April 15, 2019. http://cwfis.cfs.nrcan.gc.ca/background/summary/fm3.</a:t>
              </a:r>
              <a:endPara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8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2" name="Google Shape;702;p48"/>
          <p:cNvSpPr txBox="1"/>
          <p:nvPr>
            <p:ph type="title"/>
          </p:nvPr>
        </p:nvSpPr>
        <p:spPr>
          <a:xfrm>
            <a:off x="387250" y="540577"/>
            <a:ext cx="835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Effects of </a:t>
            </a:r>
            <a:r>
              <a:rPr b="1" lang="en-US" sz="3000"/>
              <a:t>uncontrollable wildfires</a:t>
            </a:r>
            <a:r>
              <a:rPr b="1" lang="en-US" sz="3000"/>
              <a:t> </a:t>
            </a:r>
            <a:endParaRPr b="1" sz="3000"/>
          </a:p>
        </p:txBody>
      </p:sp>
      <p:sp>
        <p:nvSpPr>
          <p:cNvPr id="703" name="Google Shape;703;p48"/>
          <p:cNvSpPr txBox="1"/>
          <p:nvPr>
            <p:ph idx="2" type="body"/>
          </p:nvPr>
        </p:nvSpPr>
        <p:spPr>
          <a:xfrm>
            <a:off x="445000" y="1410275"/>
            <a:ext cx="82365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-323850" lvl="0" marL="273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▪"/>
            </a:pPr>
            <a:r>
              <a:rPr lang="en-US" sz="2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for more than</a:t>
            </a: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-US" sz="2800">
                <a:solidFill>
                  <a:srgbClr val="C8303F"/>
                </a:solidFill>
                <a:latin typeface="Merriweather"/>
                <a:ea typeface="Merriweather"/>
                <a:cs typeface="Merriweather"/>
                <a:sym typeface="Merriweather"/>
              </a:rPr>
              <a:t>95% of the annual area burned, </a:t>
            </a:r>
            <a:r>
              <a:rPr lang="en-US" sz="2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costing </a:t>
            </a:r>
            <a:r>
              <a:rPr b="1" lang="en-US" sz="2800">
                <a:solidFill>
                  <a:srgbClr val="C8303F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$500 million to $1 billion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each year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[1]</a:t>
            </a:r>
            <a:endParaRPr sz="2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46050" lvl="0" marL="2730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800">
              <a:solidFill>
                <a:srgbClr val="C8303F"/>
              </a:solidFill>
            </a:endParaRPr>
          </a:p>
        </p:txBody>
      </p:sp>
      <p:sp>
        <p:nvSpPr>
          <p:cNvPr id="704" name="Google Shape;704;p48"/>
          <p:cNvSpPr txBox="1"/>
          <p:nvPr/>
        </p:nvSpPr>
        <p:spPr>
          <a:xfrm>
            <a:off x="387250" y="4406975"/>
            <a:ext cx="192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"/>
          <p:cNvSpPr txBox="1"/>
          <p:nvPr/>
        </p:nvSpPr>
        <p:spPr>
          <a:xfrm>
            <a:off x="633900" y="3076350"/>
            <a:ext cx="8510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8080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Merriweather"/>
              <a:buChar char="−"/>
            </a:pPr>
            <a:r>
              <a:rPr lang="en-US" sz="2300">
                <a:solidFill>
                  <a:srgbClr val="333333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Top 3 country affected the most economically 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[2]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06" name="Google Shape;706;p48"/>
          <p:cNvSpPr txBox="1"/>
          <p:nvPr/>
        </p:nvSpPr>
        <p:spPr>
          <a:xfrm>
            <a:off x="3203650" y="5932800"/>
            <a:ext cx="650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Canada, Natural Resources. “Cost of Fire Protection,” September 18, 2015. </a:t>
            </a:r>
            <a:r>
              <a:rPr lang="en-US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https://www.nrcan.gc.ca/forests/climate-change/forest-change/17783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“Table 3: The 20 Countries Most Affected, in Terms of Economic Damage,...” ResearchGate. Accessed April 15, 2019.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633900" y="3522875"/>
            <a:ext cx="9013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8080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−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Estimate to double in 2040 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[1]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49"/>
          <p:cNvSpPr txBox="1"/>
          <p:nvPr>
            <p:ph type="title"/>
          </p:nvPr>
        </p:nvSpPr>
        <p:spPr>
          <a:xfrm>
            <a:off x="387250" y="540577"/>
            <a:ext cx="835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Effects of uncontrollable wildfires </a:t>
            </a:r>
            <a:endParaRPr b="1" sz="3000"/>
          </a:p>
        </p:txBody>
      </p:sp>
      <p:sp>
        <p:nvSpPr>
          <p:cNvPr id="715" name="Google Shape;715;p49"/>
          <p:cNvSpPr txBox="1"/>
          <p:nvPr/>
        </p:nvSpPr>
        <p:spPr>
          <a:xfrm>
            <a:off x="387250" y="1335975"/>
            <a:ext cx="873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273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▪"/>
            </a:pPr>
            <a:r>
              <a:rPr lang="en-US" sz="2500">
                <a:solidFill>
                  <a:srgbClr val="333333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pose a threat to</a:t>
            </a:r>
            <a:r>
              <a:rPr lang="en-US" sz="2800">
                <a:solidFill>
                  <a:schemeClr val="accent2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-US" sz="2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indigenous communities</a:t>
            </a:r>
            <a:endParaRPr b="1" sz="28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8080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"/>
              <a:buChar char="−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causing property damage and forcing relocation 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[1]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6" name="Google Shape;716;p49"/>
          <p:cNvSpPr txBox="1"/>
          <p:nvPr/>
        </p:nvSpPr>
        <p:spPr>
          <a:xfrm>
            <a:off x="3882475" y="6155900"/>
            <a:ext cx="725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Joseph, Bob. “Forest Fires and Indigenous Communities.” Accessed April 15, 2019. https://www.ictinc.ca/blog/forest-fires-and-indigenous-communities.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0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50"/>
          <p:cNvSpPr txBox="1"/>
          <p:nvPr>
            <p:ph type="title"/>
          </p:nvPr>
        </p:nvSpPr>
        <p:spPr>
          <a:xfrm>
            <a:off x="387250" y="540577"/>
            <a:ext cx="8352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Current Fire Management Process</a:t>
            </a:r>
            <a:endParaRPr b="1" sz="3000"/>
          </a:p>
        </p:txBody>
      </p:sp>
      <p:pic>
        <p:nvPicPr>
          <p:cNvPr id="724" name="Google Shape;7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50" y="2157972"/>
            <a:ext cx="9143999" cy="343768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0"/>
          <p:cNvSpPr txBox="1"/>
          <p:nvPr/>
        </p:nvSpPr>
        <p:spPr>
          <a:xfrm>
            <a:off x="7272325" y="5595650"/>
            <a:ext cx="785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 txBox="1"/>
          <p:nvPr/>
        </p:nvSpPr>
        <p:spPr>
          <a:xfrm>
            <a:off x="3033550" y="5595650"/>
            <a:ext cx="3059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Phases of Fire Management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5760050" y="6346850"/>
            <a:ext cx="413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Canada, Natural Resources. “Forest Fire Danger Rating Tool,” January 20, 2014. https://www.nrcan.gc.ca/forests/fire-insects-disturbances/fire/14470.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387250" y="1068588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The best solution for offline navigation!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p15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5"/>
          <p:cNvSpPr txBox="1"/>
          <p:nvPr>
            <p:ph type="title"/>
          </p:nvPr>
        </p:nvSpPr>
        <p:spPr>
          <a:xfrm>
            <a:off x="387250" y="410827"/>
            <a:ext cx="8352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/>
              <a:t>Map2Go meets all the needs!</a:t>
            </a:r>
            <a:endParaRPr sz="3000"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2804597" y="2158028"/>
            <a:ext cx="3230004" cy="3251827"/>
            <a:chOff x="2956997" y="2234228"/>
            <a:chExt cx="3230004" cy="3251827"/>
          </a:xfrm>
        </p:grpSpPr>
        <p:grpSp>
          <p:nvGrpSpPr>
            <p:cNvPr id="219" name="Google Shape;219;p15"/>
            <p:cNvGrpSpPr/>
            <p:nvPr/>
          </p:nvGrpSpPr>
          <p:grpSpPr>
            <a:xfrm>
              <a:off x="2956997" y="2234228"/>
              <a:ext cx="3230004" cy="3251827"/>
              <a:chOff x="2449657" y="1790868"/>
              <a:chExt cx="4227200" cy="4154628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2449657" y="1790868"/>
                <a:ext cx="1992000" cy="19920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4684857" y="1790868"/>
                <a:ext cx="1992000" cy="1992000"/>
              </a:xfrm>
              <a:prstGeom prst="roundRect">
                <a:avLst>
                  <a:gd fmla="val 16667" name="adj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2449657" y="3953496"/>
                <a:ext cx="1992000" cy="1992000"/>
              </a:xfrm>
              <a:prstGeom prst="roundRect">
                <a:avLst>
                  <a:gd fmla="val 16667" name="adj"/>
                </a:avLst>
              </a:pr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4684857" y="3953496"/>
                <a:ext cx="1992000" cy="1992000"/>
              </a:xfrm>
              <a:prstGeom prst="roundRect">
                <a:avLst>
                  <a:gd fmla="val 16667" name="adj"/>
                </a:avLst>
              </a:prstGeom>
              <a:solidFill>
                <a:srgbClr val="76923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4" name="Google Shape;2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8200" y="2735625"/>
              <a:ext cx="685800" cy="63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98875" y="2735625"/>
              <a:ext cx="685801" cy="63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6325" y="4405988"/>
              <a:ext cx="685800" cy="63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98875" y="4311750"/>
              <a:ext cx="685800" cy="727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15"/>
          <p:cNvSpPr txBox="1"/>
          <p:nvPr/>
        </p:nvSpPr>
        <p:spPr>
          <a:xfrm>
            <a:off x="486950" y="2424350"/>
            <a:ext cx="2086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Offline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No internet connection is required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p15"/>
          <p:cNvSpPr txBox="1"/>
          <p:nvPr/>
        </p:nvSpPr>
        <p:spPr>
          <a:xfrm>
            <a:off x="486950" y="4060738"/>
            <a:ext cx="2086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Searchable: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You choose your pit-stop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6423850" y="2301500"/>
            <a:ext cx="2086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Customizable: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You choose your city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6423850" y="3971863"/>
            <a:ext cx="2086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Simple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Less distractions, more driving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1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51"/>
          <p:cNvSpPr txBox="1"/>
          <p:nvPr>
            <p:ph type="title"/>
          </p:nvPr>
        </p:nvSpPr>
        <p:spPr>
          <a:xfrm>
            <a:off x="387250" y="540575"/>
            <a:ext cx="6470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>
                <a:solidFill>
                  <a:srgbClr val="38383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most effective time to catch and stop an unwanted fire is right after it has started. </a:t>
            </a:r>
            <a:endParaRPr sz="3000"/>
          </a:p>
        </p:txBody>
      </p:sp>
      <p:pic>
        <p:nvPicPr>
          <p:cNvPr id="735" name="Google Shape;7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50" y="2157972"/>
            <a:ext cx="9143999" cy="343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51"/>
          <p:cNvGrpSpPr/>
          <p:nvPr/>
        </p:nvGrpSpPr>
        <p:grpSpPr>
          <a:xfrm>
            <a:off x="2600475" y="4800325"/>
            <a:ext cx="2242200" cy="856200"/>
            <a:chOff x="2657475" y="4736800"/>
            <a:chExt cx="2242200" cy="856200"/>
          </a:xfrm>
        </p:grpSpPr>
        <p:sp>
          <p:nvSpPr>
            <p:cNvPr id="737" name="Google Shape;737;p51"/>
            <p:cNvSpPr/>
            <p:nvPr/>
          </p:nvSpPr>
          <p:spPr>
            <a:xfrm>
              <a:off x="2657475" y="4900600"/>
              <a:ext cx="1900200" cy="52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 txBox="1"/>
            <p:nvPr/>
          </p:nvSpPr>
          <p:spPr>
            <a:xfrm>
              <a:off x="2657475" y="4736800"/>
              <a:ext cx="2242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33333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Surveillance drones, </a:t>
              </a:r>
              <a:r>
                <a:rPr b="1" lang="en-US">
                  <a:solidFill>
                    <a:srgbClr val="333333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CWFIS</a:t>
              </a:r>
              <a:endParaRPr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333333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[1]</a:t>
              </a:r>
              <a:endParaRPr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51"/>
          <p:cNvGrpSpPr/>
          <p:nvPr/>
        </p:nvGrpSpPr>
        <p:grpSpPr>
          <a:xfrm>
            <a:off x="4500675" y="1922562"/>
            <a:ext cx="4400400" cy="3361895"/>
            <a:chOff x="4500775" y="2004099"/>
            <a:chExt cx="4400400" cy="3361895"/>
          </a:xfrm>
        </p:grpSpPr>
        <p:cxnSp>
          <p:nvCxnSpPr>
            <p:cNvPr id="740" name="Google Shape;740;p51"/>
            <p:cNvCxnSpPr>
              <a:endCxn id="741" idx="1"/>
            </p:cNvCxnSpPr>
            <p:nvPr/>
          </p:nvCxnSpPr>
          <p:spPr>
            <a:xfrm flipH="1" rot="10800000">
              <a:off x="4500775" y="3685047"/>
              <a:ext cx="514200" cy="1211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41" name="Google Shape;741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4975" y="2004099"/>
              <a:ext cx="3886200" cy="336189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42" name="Google Shape;742;p51"/>
          <p:cNvSpPr/>
          <p:nvPr/>
        </p:nvSpPr>
        <p:spPr>
          <a:xfrm>
            <a:off x="2214575" y="3469475"/>
            <a:ext cx="371400" cy="48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8303F"/>
          </a:solidFill>
          <a:ln cap="flat" cmpd="sng" w="9525">
            <a:solidFill>
              <a:srgbClr val="EAAA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/>
        </p:nvSpPr>
        <p:spPr>
          <a:xfrm>
            <a:off x="3033550" y="5595650"/>
            <a:ext cx="3059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Phases of Fire Management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5194150" y="6297125"/>
            <a:ext cx="406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Canada, Natural Resources. “Canadian Wildland Fire Information System.” Accessed April 15, 2019.</a:t>
            </a:r>
            <a:r>
              <a:rPr lang="en-US" sz="8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 </a:t>
            </a:r>
            <a:r>
              <a:rPr lang="en-US" sz="8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http://cwfis.cfs.nrcan.gc.ca/home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2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1" name="Google Shape;7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50" y="2157972"/>
            <a:ext cx="9143999" cy="343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52"/>
          <p:cNvGrpSpPr/>
          <p:nvPr/>
        </p:nvGrpSpPr>
        <p:grpSpPr>
          <a:xfrm>
            <a:off x="4853100" y="2471375"/>
            <a:ext cx="4041750" cy="3224275"/>
            <a:chOff x="4853100" y="2471375"/>
            <a:chExt cx="4041750" cy="3224275"/>
          </a:xfrm>
        </p:grpSpPr>
        <p:sp>
          <p:nvSpPr>
            <p:cNvPr id="753" name="Google Shape;753;p52"/>
            <p:cNvSpPr/>
            <p:nvPr/>
          </p:nvSpPr>
          <p:spPr>
            <a:xfrm>
              <a:off x="4853100" y="4232550"/>
              <a:ext cx="2927700" cy="14631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6175650" y="2471375"/>
              <a:ext cx="2719200" cy="13476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52"/>
          <p:cNvSpPr/>
          <p:nvPr/>
        </p:nvSpPr>
        <p:spPr>
          <a:xfrm>
            <a:off x="2657475" y="4900600"/>
            <a:ext cx="1900200" cy="52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2"/>
          <p:cNvSpPr txBox="1"/>
          <p:nvPr/>
        </p:nvSpPr>
        <p:spPr>
          <a:xfrm>
            <a:off x="2610900" y="4839450"/>
            <a:ext cx="2242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7B7B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CWFIS, Surveillance drones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3033550" y="5595650"/>
            <a:ext cx="3059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Phases of Fire Management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2"/>
          <p:cNvSpPr txBox="1"/>
          <p:nvPr>
            <p:ph type="title"/>
          </p:nvPr>
        </p:nvSpPr>
        <p:spPr>
          <a:xfrm>
            <a:off x="387250" y="540575"/>
            <a:ext cx="6470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>
                <a:solidFill>
                  <a:srgbClr val="38383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most effective time to catch and stop an unwanted fire is right after it has started. 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3"/>
          <p:cNvSpPr txBox="1"/>
          <p:nvPr>
            <p:ph idx="11" type="ftr"/>
          </p:nvPr>
        </p:nvSpPr>
        <p:spPr>
          <a:xfrm>
            <a:off x="2968347" y="60763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 your footer text here</a:t>
            </a:r>
            <a:endParaRPr/>
          </a:p>
        </p:txBody>
      </p:sp>
      <p:sp>
        <p:nvSpPr>
          <p:cNvPr id="765" name="Google Shape;765;p53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" name="Google Shape;766;p53"/>
          <p:cNvSpPr txBox="1"/>
          <p:nvPr>
            <p:ph type="title"/>
          </p:nvPr>
        </p:nvSpPr>
        <p:spPr>
          <a:xfrm>
            <a:off x="387250" y="540575"/>
            <a:ext cx="64101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Our “Path Finding” </a:t>
            </a:r>
            <a:r>
              <a:rPr b="1" lang="en-US" sz="3000"/>
              <a:t>feature</a:t>
            </a:r>
            <a:r>
              <a:rPr b="1" lang="en-US" sz="3000"/>
              <a:t> can help with decision making </a:t>
            </a:r>
            <a:endParaRPr b="1" sz="3000"/>
          </a:p>
        </p:txBody>
      </p:sp>
      <p:sp>
        <p:nvSpPr>
          <p:cNvPr id="767" name="Google Shape;767;p53"/>
          <p:cNvSpPr txBox="1"/>
          <p:nvPr>
            <p:ph idx="2" type="body"/>
          </p:nvPr>
        </p:nvSpPr>
        <p:spPr>
          <a:xfrm>
            <a:off x="387250" y="1788750"/>
            <a:ext cx="61959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-311150" lvl="0" marL="2730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▪"/>
            </a:pPr>
            <a:r>
              <a:rPr lang="en-US" sz="2600">
                <a:solidFill>
                  <a:srgbClr val="000000"/>
                </a:solidFill>
              </a:rPr>
              <a:t>Our GIS emphasizes in the </a:t>
            </a:r>
            <a:r>
              <a:rPr b="1" lang="en-US" sz="2600">
                <a:solidFill>
                  <a:srgbClr val="C8303F"/>
                </a:solidFill>
              </a:rPr>
              <a:t>speed </a:t>
            </a:r>
            <a:r>
              <a:rPr lang="en-US" sz="2600">
                <a:solidFill>
                  <a:srgbClr val="000000"/>
                </a:solidFill>
              </a:rPr>
              <a:t>to form an </a:t>
            </a:r>
            <a:r>
              <a:rPr b="1" lang="en-US" sz="2600">
                <a:solidFill>
                  <a:srgbClr val="C8303F"/>
                </a:solidFill>
              </a:rPr>
              <a:t>optimal </a:t>
            </a:r>
            <a:r>
              <a:rPr lang="en-US" sz="2600">
                <a:solidFill>
                  <a:srgbClr val="000000"/>
                </a:solidFill>
              </a:rPr>
              <a:t>path between multiple locations.</a:t>
            </a:r>
            <a:endParaRPr sz="2600">
              <a:solidFill>
                <a:srgbClr val="000000"/>
              </a:solidFill>
            </a:endParaRPr>
          </a:p>
          <a:p>
            <a:pPr indent="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46050" lvl="0" marL="2730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800">
              <a:solidFill>
                <a:srgbClr val="C8303F"/>
              </a:solidFill>
            </a:endParaRPr>
          </a:p>
        </p:txBody>
      </p:sp>
      <p:pic>
        <p:nvPicPr>
          <p:cNvPr id="768" name="Google Shape;7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399" y="1631576"/>
            <a:ext cx="919011" cy="10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823" y="2685750"/>
            <a:ext cx="5758874" cy="41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4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p54"/>
          <p:cNvSpPr txBox="1"/>
          <p:nvPr>
            <p:ph type="title"/>
          </p:nvPr>
        </p:nvSpPr>
        <p:spPr>
          <a:xfrm>
            <a:off x="387250" y="540575"/>
            <a:ext cx="72027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F</a:t>
            </a:r>
            <a:r>
              <a:rPr b="1" lang="en-US" sz="3000"/>
              <a:t>unctionalities to facilitate wildfire management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000"/>
          </a:p>
        </p:txBody>
      </p:sp>
      <p:sp>
        <p:nvSpPr>
          <p:cNvPr id="777" name="Google Shape;777;p54"/>
          <p:cNvSpPr txBox="1"/>
          <p:nvPr>
            <p:ph idx="2" type="body"/>
          </p:nvPr>
        </p:nvSpPr>
        <p:spPr>
          <a:xfrm>
            <a:off x="387250" y="1941150"/>
            <a:ext cx="82365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-298450" lvl="0" marL="273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-US" sz="2400">
                <a:solidFill>
                  <a:srgbClr val="000000"/>
                </a:solidFill>
              </a:rPr>
              <a:t>Show fire-activity</a:t>
            </a:r>
            <a:endParaRPr sz="2400">
              <a:solidFill>
                <a:srgbClr val="000000"/>
              </a:solidFill>
            </a:endParaRPr>
          </a:p>
          <a:p>
            <a:pPr indent="-298450" lvl="0" marL="273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-US" sz="2400">
                <a:solidFill>
                  <a:srgbClr val="000000"/>
                </a:solidFill>
              </a:rPr>
              <a:t>Map out forest paths</a:t>
            </a:r>
            <a:endParaRPr sz="2400">
              <a:solidFill>
                <a:srgbClr val="000000"/>
              </a:solidFill>
            </a:endParaRPr>
          </a:p>
          <a:p>
            <a:pPr indent="0" lvl="0" marL="273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46050" lvl="0" marL="273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46050" lvl="0" marL="273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800">
              <a:solidFill>
                <a:srgbClr val="C8303F"/>
              </a:solidFill>
            </a:endParaRPr>
          </a:p>
        </p:txBody>
      </p:sp>
      <p:pic>
        <p:nvPicPr>
          <p:cNvPr id="778" name="Google Shape;7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25" y="3410889"/>
            <a:ext cx="3699700" cy="23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4"/>
          <p:cNvPicPr preferRelativeResize="0"/>
          <p:nvPr/>
        </p:nvPicPr>
        <p:blipFill rotWithShape="1">
          <a:blip r:embed="rId5">
            <a:alphaModFix/>
          </a:blip>
          <a:srcRect b="0" l="1277" r="46565" t="15803"/>
          <a:stretch/>
        </p:blipFill>
        <p:spPr>
          <a:xfrm>
            <a:off x="5219777" y="2984029"/>
            <a:ext cx="3207300" cy="309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5"/>
          <p:cNvSpPr txBox="1"/>
          <p:nvPr>
            <p:ph idx="11" type="ftr"/>
          </p:nvPr>
        </p:nvSpPr>
        <p:spPr>
          <a:xfrm>
            <a:off x="2968347" y="60763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 your footer text here</a:t>
            </a:r>
            <a:endParaRPr/>
          </a:p>
        </p:txBody>
      </p:sp>
      <p:sp>
        <p:nvSpPr>
          <p:cNvPr id="786" name="Google Shape;786;p55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" name="Google Shape;787;p55"/>
          <p:cNvSpPr txBox="1"/>
          <p:nvPr>
            <p:ph type="title"/>
          </p:nvPr>
        </p:nvSpPr>
        <p:spPr>
          <a:xfrm>
            <a:off x="387250" y="540575"/>
            <a:ext cx="72027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Our Vision: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000"/>
          </a:p>
        </p:txBody>
      </p:sp>
      <p:pic>
        <p:nvPicPr>
          <p:cNvPr id="788" name="Google Shape;7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50" y="1622150"/>
            <a:ext cx="8275623" cy="4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6"/>
          <p:cNvSpPr txBox="1"/>
          <p:nvPr>
            <p:ph idx="11" type="ftr"/>
          </p:nvPr>
        </p:nvSpPr>
        <p:spPr>
          <a:xfrm>
            <a:off x="2968347" y="6076361"/>
            <a:ext cx="320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 your footer text here</a:t>
            </a:r>
            <a:endParaRPr/>
          </a:p>
        </p:txBody>
      </p:sp>
      <p:sp>
        <p:nvSpPr>
          <p:cNvPr id="795" name="Google Shape;795;p56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6" name="Google Shape;796;p56"/>
          <p:cNvSpPr txBox="1"/>
          <p:nvPr>
            <p:ph type="title"/>
          </p:nvPr>
        </p:nvSpPr>
        <p:spPr>
          <a:xfrm>
            <a:off x="387250" y="540575"/>
            <a:ext cx="72027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000"/>
              <a:t>Our Vision: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000"/>
          </a:p>
        </p:txBody>
      </p:sp>
      <p:pic>
        <p:nvPicPr>
          <p:cNvPr id="797" name="Google Shape;7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00" y="1629933"/>
            <a:ext cx="8361850" cy="480166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6"/>
          <p:cNvSpPr/>
          <p:nvPr/>
        </p:nvSpPr>
        <p:spPr>
          <a:xfrm>
            <a:off x="2171700" y="2614725"/>
            <a:ext cx="685800" cy="7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56"/>
          <p:cNvPicPr preferRelativeResize="0"/>
          <p:nvPr/>
        </p:nvPicPr>
        <p:blipFill rotWithShape="1">
          <a:blip r:embed="rId4">
            <a:alphaModFix/>
          </a:blip>
          <a:srcRect b="64811" l="16436" r="75361" t="20013"/>
          <a:stretch/>
        </p:blipFill>
        <p:spPr>
          <a:xfrm>
            <a:off x="2212038" y="2700475"/>
            <a:ext cx="605123" cy="6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6"/>
          <p:cNvSpPr txBox="1"/>
          <p:nvPr/>
        </p:nvSpPr>
        <p:spPr>
          <a:xfrm>
            <a:off x="2100275" y="2514600"/>
            <a:ext cx="10143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Danger Level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" y="558"/>
            <a:ext cx="9144000" cy="68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7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7" name="Google Shape;807;p57"/>
          <p:cNvSpPr txBox="1"/>
          <p:nvPr>
            <p:ph type="title"/>
          </p:nvPr>
        </p:nvSpPr>
        <p:spPr>
          <a:xfrm>
            <a:off x="387250" y="540575"/>
            <a:ext cx="72027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600"/>
              <a:t>Who will benefit?</a:t>
            </a:r>
            <a:endParaRPr b="1" sz="3600"/>
          </a:p>
        </p:txBody>
      </p:sp>
      <p:grpSp>
        <p:nvGrpSpPr>
          <p:cNvPr id="808" name="Google Shape;808;p57"/>
          <p:cNvGrpSpPr/>
          <p:nvPr/>
        </p:nvGrpSpPr>
        <p:grpSpPr>
          <a:xfrm>
            <a:off x="1650200" y="1562100"/>
            <a:ext cx="3071750" cy="3857475"/>
            <a:chOff x="1650200" y="1562100"/>
            <a:chExt cx="3071750" cy="3857475"/>
          </a:xfrm>
        </p:grpSpPr>
        <p:pic>
          <p:nvPicPr>
            <p:cNvPr id="809" name="Google Shape;809;p57"/>
            <p:cNvPicPr preferRelativeResize="0"/>
            <p:nvPr/>
          </p:nvPicPr>
          <p:blipFill rotWithShape="1">
            <a:blip r:embed="rId4">
              <a:alphaModFix/>
            </a:blip>
            <a:srcRect b="0" l="0" r="51711" t="0"/>
            <a:stretch/>
          </p:blipFill>
          <p:spPr>
            <a:xfrm>
              <a:off x="1650200" y="1562100"/>
              <a:ext cx="2821801" cy="285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57"/>
            <p:cNvSpPr txBox="1"/>
            <p:nvPr/>
          </p:nvSpPr>
          <p:spPr>
            <a:xfrm>
              <a:off x="1721650" y="4257675"/>
              <a:ext cx="3000300" cy="11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Merriweather"/>
                <a:buChar char="-"/>
              </a:pP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Monitor fire activities</a:t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Merriweather"/>
                <a:buChar char="-"/>
              </a:pP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Make </a:t>
              </a: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appropriate firefighting</a:t>
              </a: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 decision</a:t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811" name="Google Shape;811;p57"/>
          <p:cNvGrpSpPr/>
          <p:nvPr/>
        </p:nvGrpSpPr>
        <p:grpSpPr>
          <a:xfrm>
            <a:off x="4685099" y="1562100"/>
            <a:ext cx="3425376" cy="3857475"/>
            <a:chOff x="4685099" y="1562100"/>
            <a:chExt cx="3425376" cy="3857475"/>
          </a:xfrm>
        </p:grpSpPr>
        <p:pic>
          <p:nvPicPr>
            <p:cNvPr id="812" name="Google Shape;812;p57"/>
            <p:cNvPicPr preferRelativeResize="0"/>
            <p:nvPr/>
          </p:nvPicPr>
          <p:blipFill rotWithShape="1">
            <a:blip r:embed="rId4">
              <a:alphaModFix/>
            </a:blip>
            <a:srcRect b="0" l="51711" r="0" t="0"/>
            <a:stretch/>
          </p:blipFill>
          <p:spPr>
            <a:xfrm>
              <a:off x="4685099" y="1562100"/>
              <a:ext cx="2821801" cy="285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3" name="Google Shape;813;p57"/>
            <p:cNvSpPr txBox="1"/>
            <p:nvPr/>
          </p:nvSpPr>
          <p:spPr>
            <a:xfrm>
              <a:off x="5110175" y="4257675"/>
              <a:ext cx="3000300" cy="11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Merriweather"/>
                <a:buChar char="-"/>
              </a:pP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Reduce chances of evacuation</a:t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Merriweather"/>
                <a:buChar char="-"/>
              </a:pPr>
              <a:r>
                <a:rPr lang="en-US">
                  <a:latin typeface="Merriweather"/>
                  <a:ea typeface="Merriweather"/>
                  <a:cs typeface="Merriweather"/>
                  <a:sym typeface="Merriweather"/>
                </a:rPr>
                <a:t>Reduce property damage</a:t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8"/>
          <p:cNvSpPr txBox="1"/>
          <p:nvPr>
            <p:ph type="title"/>
          </p:nvPr>
        </p:nvSpPr>
        <p:spPr>
          <a:xfrm>
            <a:off x="340475" y="400050"/>
            <a:ext cx="7577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Summary of Map2Go</a:t>
            </a:r>
            <a:endParaRPr b="1" sz="4800"/>
          </a:p>
        </p:txBody>
      </p:sp>
      <p:sp>
        <p:nvSpPr>
          <p:cNvPr id="821" name="Google Shape;821;p58"/>
          <p:cNvSpPr txBox="1"/>
          <p:nvPr>
            <p:ph idx="1" type="body"/>
          </p:nvPr>
        </p:nvSpPr>
        <p:spPr>
          <a:xfrm>
            <a:off x="340475" y="1183975"/>
            <a:ext cx="89892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Usability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Graphic Tutorials improve </a:t>
            </a:r>
            <a:r>
              <a:rPr b="1" lang="en-US" sz="2000">
                <a:solidFill>
                  <a:srgbClr val="9BBB62"/>
                </a:solidFill>
              </a:rPr>
              <a:t>learnability</a:t>
            </a:r>
            <a:endParaRPr b="1" sz="2000">
              <a:solidFill>
                <a:srgbClr val="9BBB62"/>
              </a:solidFill>
            </a:endParaRPr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Menu and widgets increase user </a:t>
            </a:r>
            <a:r>
              <a:rPr b="1" lang="en-US" sz="2000">
                <a:solidFill>
                  <a:srgbClr val="9BBB62"/>
                </a:solidFill>
              </a:rPr>
              <a:t>satisfaction</a:t>
            </a:r>
            <a:endParaRPr sz="2000">
              <a:solidFill>
                <a:srgbClr val="9BBB62"/>
              </a:solidFill>
            </a:endParaRPr>
          </a:p>
        </p:txBody>
      </p:sp>
      <p:sp>
        <p:nvSpPr>
          <p:cNvPr id="822" name="Google Shape;822;p58"/>
          <p:cNvSpPr txBox="1"/>
          <p:nvPr>
            <p:ph idx="1" type="body"/>
          </p:nvPr>
        </p:nvSpPr>
        <p:spPr>
          <a:xfrm>
            <a:off x="340475" y="2585875"/>
            <a:ext cx="8989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Responsiveness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lang="en-US" sz="2000">
                <a:solidFill>
                  <a:srgbClr val="3498DB"/>
                </a:solidFill>
              </a:rPr>
              <a:t>Dijkstra </a:t>
            </a:r>
            <a:r>
              <a:rPr lang="en-US" sz="2000">
                <a:solidFill>
                  <a:srgbClr val="000000"/>
                </a:solidFill>
              </a:rPr>
              <a:t>→ </a:t>
            </a:r>
            <a:r>
              <a:rPr b="1" lang="en-US" sz="2000">
                <a:solidFill>
                  <a:srgbClr val="3498DB"/>
                </a:solidFill>
              </a:rPr>
              <a:t>A* </a:t>
            </a:r>
            <a:r>
              <a:rPr lang="en-US" sz="2000">
                <a:solidFill>
                  <a:srgbClr val="000000"/>
                </a:solidFill>
              </a:rPr>
              <a:t>to find optimal path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adding </a:t>
            </a:r>
            <a:r>
              <a:rPr b="1" lang="en-US" sz="2000">
                <a:solidFill>
                  <a:srgbClr val="3498DB"/>
                </a:solidFill>
              </a:rPr>
              <a:t>multithreading, </a:t>
            </a:r>
            <a:r>
              <a:rPr b="1" lang="en-US" sz="2000">
                <a:solidFill>
                  <a:srgbClr val="3498DB"/>
                </a:solidFill>
              </a:rPr>
              <a:t>perturbation,</a:t>
            </a:r>
            <a:r>
              <a:rPr b="1" lang="en-US" sz="2000">
                <a:solidFill>
                  <a:srgbClr val="3498DB"/>
                </a:solidFill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and </a:t>
            </a:r>
            <a:r>
              <a:rPr b="1" lang="en-US" sz="2000">
                <a:solidFill>
                  <a:srgbClr val="3498DB"/>
                </a:solidFill>
              </a:rPr>
              <a:t>three opts</a:t>
            </a:r>
            <a:r>
              <a:rPr lang="en-US" sz="2000"/>
              <a:t> to find a quality courier path</a:t>
            </a:r>
            <a:endParaRPr sz="2000"/>
          </a:p>
        </p:txBody>
      </p:sp>
      <p:sp>
        <p:nvSpPr>
          <p:cNvPr id="823" name="Google Shape;823;p58"/>
          <p:cNvSpPr txBox="1"/>
          <p:nvPr>
            <p:ph idx="1" type="body"/>
          </p:nvPr>
        </p:nvSpPr>
        <p:spPr>
          <a:xfrm>
            <a:off x="340475" y="4393450"/>
            <a:ext cx="95895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Pitch</a:t>
            </a:r>
            <a:endParaRPr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Expanding</a:t>
            </a:r>
            <a:r>
              <a:rPr lang="en-US" sz="2000"/>
              <a:t> Map2Go to facilitate </a:t>
            </a:r>
            <a:r>
              <a:rPr b="1" lang="en-US" sz="2000">
                <a:solidFill>
                  <a:srgbClr val="C8303F"/>
                </a:solidFill>
              </a:rPr>
              <a:t>fire management process </a:t>
            </a:r>
            <a:endParaRPr b="1" sz="2000">
              <a:solidFill>
                <a:srgbClr val="C830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>
            <p:ph idx="11" type="ftr"/>
          </p:nvPr>
        </p:nvSpPr>
        <p:spPr>
          <a:xfrm>
            <a:off x="5412975" y="6365850"/>
            <a:ext cx="365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[1] </a:t>
            </a:r>
            <a:r>
              <a:rPr lang="en-US" sz="700"/>
              <a:t> h</a:t>
            </a:r>
            <a:r>
              <a:rPr lang="en-US" sz="700"/>
              <a:t>ttps://www.auto.edu/blog/13-must-have-cab-accessories-for-commercial-truck-drivers/</a:t>
            </a:r>
            <a:endParaRPr sz="700"/>
          </a:p>
        </p:txBody>
      </p:sp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387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50" y="2625475"/>
            <a:ext cx="8405499" cy="17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709350" y="2215200"/>
            <a:ext cx="100239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How we approach our work?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Google Shape;247;p17"/>
          <p:cNvSpPr txBox="1"/>
          <p:nvPr>
            <p:ph type="title"/>
          </p:nvPr>
        </p:nvSpPr>
        <p:spPr>
          <a:xfrm>
            <a:off x="0" y="3580725"/>
            <a:ext cx="9538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52000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Core ideas which drive our actions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6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 txBox="1"/>
          <p:nvPr>
            <p:ph idx="1" type="body"/>
          </p:nvPr>
        </p:nvSpPr>
        <p:spPr>
          <a:xfrm>
            <a:off x="387250" y="103322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Main guiding principles behind Map2Go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104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18"/>
          <p:cNvSpPr txBox="1"/>
          <p:nvPr>
            <p:ph type="title"/>
          </p:nvPr>
        </p:nvSpPr>
        <p:spPr>
          <a:xfrm>
            <a:off x="387250" y="400973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>
                <a:latin typeface="Merriweather Black"/>
                <a:ea typeface="Merriweather Black"/>
                <a:cs typeface="Merriweather Black"/>
                <a:sym typeface="Merriweather Black"/>
              </a:rPr>
              <a:t>How we approach our work?</a:t>
            </a:r>
            <a:endParaRPr sz="3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3110854" y="2433549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4566326" y="1886250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2887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2802539" y="4118450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FCB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4232827" y="3571151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F04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4013662" y="2452834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3829377" y="4118450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FCB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4493711" y="1886610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2887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4164207" y="3578513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F04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3145616" y="4545221"/>
            <a:ext cx="593771" cy="611365"/>
          </a:xfrm>
          <a:custGeom>
            <a:rect b="b" l="l" r="r" t="t"/>
            <a:pathLst>
              <a:path extrusionOk="0" h="1306" w="1641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4583431" y="3844863"/>
            <a:ext cx="637058" cy="824976"/>
          </a:xfrm>
          <a:custGeom>
            <a:rect b="b" l="l" r="r" t="t"/>
            <a:pathLst>
              <a:path extrusionOk="0" h="1641" w="1640">
                <a:moveTo>
                  <a:pt x="1438" y="392"/>
                </a:moveTo>
                <a:cubicBezTo>
                  <a:pt x="1439" y="392"/>
                  <a:pt x="1441" y="392"/>
                  <a:pt x="1442" y="392"/>
                </a:cubicBezTo>
                <a:cubicBezTo>
                  <a:pt x="1450" y="392"/>
                  <a:pt x="1458" y="389"/>
                  <a:pt x="1463" y="383"/>
                </a:cubicBezTo>
                <a:cubicBezTo>
                  <a:pt x="1629" y="218"/>
                  <a:pt x="1629" y="218"/>
                  <a:pt x="1629" y="218"/>
                </a:cubicBezTo>
                <a:cubicBezTo>
                  <a:pt x="1637" y="209"/>
                  <a:pt x="1640" y="197"/>
                  <a:pt x="1636" y="185"/>
                </a:cubicBezTo>
                <a:cubicBezTo>
                  <a:pt x="1632" y="174"/>
                  <a:pt x="1622" y="166"/>
                  <a:pt x="1610" y="165"/>
                </a:cubicBezTo>
                <a:cubicBezTo>
                  <a:pt x="1486" y="154"/>
                  <a:pt x="1486" y="154"/>
                  <a:pt x="1486" y="154"/>
                </a:cubicBezTo>
                <a:cubicBezTo>
                  <a:pt x="1475" y="30"/>
                  <a:pt x="1475" y="30"/>
                  <a:pt x="1475" y="30"/>
                </a:cubicBezTo>
                <a:cubicBezTo>
                  <a:pt x="1474" y="18"/>
                  <a:pt x="1466" y="8"/>
                  <a:pt x="1455" y="4"/>
                </a:cubicBezTo>
                <a:cubicBezTo>
                  <a:pt x="1444" y="0"/>
                  <a:pt x="1431" y="3"/>
                  <a:pt x="1423" y="11"/>
                </a:cubicBezTo>
                <a:cubicBezTo>
                  <a:pt x="1257" y="177"/>
                  <a:pt x="1257" y="177"/>
                  <a:pt x="1257" y="177"/>
                </a:cubicBezTo>
                <a:cubicBezTo>
                  <a:pt x="1251" y="183"/>
                  <a:pt x="1247" y="193"/>
                  <a:pt x="1248" y="202"/>
                </a:cubicBezTo>
                <a:cubicBezTo>
                  <a:pt x="1263" y="334"/>
                  <a:pt x="1263" y="334"/>
                  <a:pt x="1263" y="334"/>
                </a:cubicBezTo>
                <a:cubicBezTo>
                  <a:pt x="1232" y="365"/>
                  <a:pt x="1232" y="365"/>
                  <a:pt x="1232" y="365"/>
                </a:cubicBezTo>
                <a:cubicBezTo>
                  <a:pt x="1117" y="260"/>
                  <a:pt x="967" y="194"/>
                  <a:pt x="802" y="186"/>
                </a:cubicBezTo>
                <a:cubicBezTo>
                  <a:pt x="802" y="128"/>
                  <a:pt x="802" y="128"/>
                  <a:pt x="802" y="128"/>
                </a:cubicBezTo>
                <a:cubicBezTo>
                  <a:pt x="802" y="111"/>
                  <a:pt x="788" y="97"/>
                  <a:pt x="771" y="97"/>
                </a:cubicBezTo>
                <a:cubicBezTo>
                  <a:pt x="754" y="97"/>
                  <a:pt x="741" y="111"/>
                  <a:pt x="741" y="128"/>
                </a:cubicBezTo>
                <a:cubicBezTo>
                  <a:pt x="741" y="186"/>
                  <a:pt x="741" y="186"/>
                  <a:pt x="741" y="186"/>
                </a:cubicBezTo>
                <a:cubicBezTo>
                  <a:pt x="388" y="202"/>
                  <a:pt x="104" y="486"/>
                  <a:pt x="89" y="838"/>
                </a:cubicBezTo>
                <a:cubicBezTo>
                  <a:pt x="30" y="838"/>
                  <a:pt x="30" y="838"/>
                  <a:pt x="30" y="838"/>
                </a:cubicBezTo>
                <a:cubicBezTo>
                  <a:pt x="13" y="838"/>
                  <a:pt x="0" y="852"/>
                  <a:pt x="0" y="869"/>
                </a:cubicBezTo>
                <a:cubicBezTo>
                  <a:pt x="0" y="886"/>
                  <a:pt x="13" y="900"/>
                  <a:pt x="30" y="900"/>
                </a:cubicBezTo>
                <a:cubicBezTo>
                  <a:pt x="89" y="900"/>
                  <a:pt x="89" y="900"/>
                  <a:pt x="89" y="900"/>
                </a:cubicBezTo>
                <a:cubicBezTo>
                  <a:pt x="104" y="1252"/>
                  <a:pt x="388" y="1536"/>
                  <a:pt x="741" y="1552"/>
                </a:cubicBezTo>
                <a:cubicBezTo>
                  <a:pt x="741" y="1610"/>
                  <a:pt x="741" y="1610"/>
                  <a:pt x="741" y="1610"/>
                </a:cubicBezTo>
                <a:cubicBezTo>
                  <a:pt x="741" y="1627"/>
                  <a:pt x="754" y="1641"/>
                  <a:pt x="771" y="1641"/>
                </a:cubicBezTo>
                <a:cubicBezTo>
                  <a:pt x="788" y="1641"/>
                  <a:pt x="802" y="1627"/>
                  <a:pt x="802" y="1610"/>
                </a:cubicBezTo>
                <a:cubicBezTo>
                  <a:pt x="802" y="1552"/>
                  <a:pt x="802" y="1552"/>
                  <a:pt x="802" y="1552"/>
                </a:cubicBezTo>
                <a:cubicBezTo>
                  <a:pt x="1154" y="1536"/>
                  <a:pt x="1438" y="1252"/>
                  <a:pt x="1454" y="900"/>
                </a:cubicBezTo>
                <a:cubicBezTo>
                  <a:pt x="1512" y="900"/>
                  <a:pt x="1512" y="900"/>
                  <a:pt x="1512" y="900"/>
                </a:cubicBezTo>
                <a:cubicBezTo>
                  <a:pt x="1529" y="900"/>
                  <a:pt x="1543" y="886"/>
                  <a:pt x="1543" y="869"/>
                </a:cubicBezTo>
                <a:cubicBezTo>
                  <a:pt x="1543" y="852"/>
                  <a:pt x="1529" y="838"/>
                  <a:pt x="1512" y="838"/>
                </a:cubicBezTo>
                <a:cubicBezTo>
                  <a:pt x="1454" y="838"/>
                  <a:pt x="1454" y="838"/>
                  <a:pt x="1454" y="838"/>
                </a:cubicBezTo>
                <a:cubicBezTo>
                  <a:pt x="1446" y="673"/>
                  <a:pt x="1380" y="523"/>
                  <a:pt x="1275" y="408"/>
                </a:cubicBezTo>
                <a:cubicBezTo>
                  <a:pt x="1306" y="377"/>
                  <a:pt x="1306" y="377"/>
                  <a:pt x="1306" y="377"/>
                </a:cubicBezTo>
                <a:lnTo>
                  <a:pt x="1438" y="392"/>
                </a:lnTo>
                <a:close/>
                <a:moveTo>
                  <a:pt x="1420" y="101"/>
                </a:moveTo>
                <a:cubicBezTo>
                  <a:pt x="1427" y="185"/>
                  <a:pt x="1427" y="185"/>
                  <a:pt x="1427" y="185"/>
                </a:cubicBezTo>
                <a:cubicBezTo>
                  <a:pt x="1429" y="200"/>
                  <a:pt x="1440" y="212"/>
                  <a:pt x="1455" y="213"/>
                </a:cubicBezTo>
                <a:cubicBezTo>
                  <a:pt x="1539" y="221"/>
                  <a:pt x="1539" y="221"/>
                  <a:pt x="1539" y="221"/>
                </a:cubicBezTo>
                <a:cubicBezTo>
                  <a:pt x="1430" y="329"/>
                  <a:pt x="1430" y="329"/>
                  <a:pt x="1430" y="329"/>
                </a:cubicBezTo>
                <a:cubicBezTo>
                  <a:pt x="1323" y="317"/>
                  <a:pt x="1323" y="317"/>
                  <a:pt x="1323" y="317"/>
                </a:cubicBezTo>
                <a:cubicBezTo>
                  <a:pt x="1311" y="210"/>
                  <a:pt x="1311" y="210"/>
                  <a:pt x="1311" y="210"/>
                </a:cubicBezTo>
                <a:lnTo>
                  <a:pt x="1420" y="101"/>
                </a:lnTo>
                <a:close/>
                <a:moveTo>
                  <a:pt x="1392" y="838"/>
                </a:moveTo>
                <a:cubicBezTo>
                  <a:pt x="1349" y="838"/>
                  <a:pt x="1349" y="838"/>
                  <a:pt x="1349" y="838"/>
                </a:cubicBezTo>
                <a:cubicBezTo>
                  <a:pt x="1332" y="838"/>
                  <a:pt x="1318" y="852"/>
                  <a:pt x="1318" y="869"/>
                </a:cubicBezTo>
                <a:cubicBezTo>
                  <a:pt x="1318" y="886"/>
                  <a:pt x="1332" y="900"/>
                  <a:pt x="1349" y="900"/>
                </a:cubicBezTo>
                <a:cubicBezTo>
                  <a:pt x="1392" y="900"/>
                  <a:pt x="1392" y="900"/>
                  <a:pt x="1392" y="900"/>
                </a:cubicBezTo>
                <a:cubicBezTo>
                  <a:pt x="1377" y="1218"/>
                  <a:pt x="1120" y="1475"/>
                  <a:pt x="802" y="1490"/>
                </a:cubicBezTo>
                <a:cubicBezTo>
                  <a:pt x="802" y="1447"/>
                  <a:pt x="802" y="1447"/>
                  <a:pt x="802" y="1447"/>
                </a:cubicBezTo>
                <a:cubicBezTo>
                  <a:pt x="802" y="1430"/>
                  <a:pt x="788" y="1416"/>
                  <a:pt x="771" y="1416"/>
                </a:cubicBezTo>
                <a:cubicBezTo>
                  <a:pt x="754" y="1416"/>
                  <a:pt x="741" y="1430"/>
                  <a:pt x="741" y="1447"/>
                </a:cubicBezTo>
                <a:cubicBezTo>
                  <a:pt x="741" y="1490"/>
                  <a:pt x="741" y="1490"/>
                  <a:pt x="741" y="1490"/>
                </a:cubicBezTo>
                <a:cubicBezTo>
                  <a:pt x="422" y="1475"/>
                  <a:pt x="166" y="1218"/>
                  <a:pt x="150" y="900"/>
                </a:cubicBezTo>
                <a:cubicBezTo>
                  <a:pt x="193" y="900"/>
                  <a:pt x="193" y="900"/>
                  <a:pt x="193" y="900"/>
                </a:cubicBezTo>
                <a:cubicBezTo>
                  <a:pt x="210" y="900"/>
                  <a:pt x="224" y="886"/>
                  <a:pt x="224" y="869"/>
                </a:cubicBezTo>
                <a:cubicBezTo>
                  <a:pt x="224" y="852"/>
                  <a:pt x="210" y="838"/>
                  <a:pt x="193" y="838"/>
                </a:cubicBezTo>
                <a:cubicBezTo>
                  <a:pt x="150" y="838"/>
                  <a:pt x="150" y="838"/>
                  <a:pt x="150" y="838"/>
                </a:cubicBezTo>
                <a:cubicBezTo>
                  <a:pt x="166" y="520"/>
                  <a:pt x="422" y="263"/>
                  <a:pt x="741" y="248"/>
                </a:cubicBezTo>
                <a:cubicBezTo>
                  <a:pt x="741" y="291"/>
                  <a:pt x="741" y="291"/>
                  <a:pt x="741" y="291"/>
                </a:cubicBezTo>
                <a:cubicBezTo>
                  <a:pt x="741" y="308"/>
                  <a:pt x="754" y="322"/>
                  <a:pt x="771" y="322"/>
                </a:cubicBezTo>
                <a:cubicBezTo>
                  <a:pt x="788" y="322"/>
                  <a:pt x="802" y="308"/>
                  <a:pt x="802" y="291"/>
                </a:cubicBezTo>
                <a:cubicBezTo>
                  <a:pt x="802" y="248"/>
                  <a:pt x="802" y="248"/>
                  <a:pt x="802" y="248"/>
                </a:cubicBezTo>
                <a:cubicBezTo>
                  <a:pt x="950" y="255"/>
                  <a:pt x="1085" y="315"/>
                  <a:pt x="1189" y="408"/>
                </a:cubicBezTo>
                <a:cubicBezTo>
                  <a:pt x="1096" y="501"/>
                  <a:pt x="1096" y="501"/>
                  <a:pt x="1096" y="501"/>
                </a:cubicBezTo>
                <a:cubicBezTo>
                  <a:pt x="1009" y="424"/>
                  <a:pt x="896" y="378"/>
                  <a:pt x="771" y="378"/>
                </a:cubicBezTo>
                <a:cubicBezTo>
                  <a:pt x="500" y="378"/>
                  <a:pt x="280" y="598"/>
                  <a:pt x="280" y="869"/>
                </a:cubicBezTo>
                <a:cubicBezTo>
                  <a:pt x="280" y="1140"/>
                  <a:pt x="500" y="1360"/>
                  <a:pt x="771" y="1360"/>
                </a:cubicBezTo>
                <a:cubicBezTo>
                  <a:pt x="1042" y="1360"/>
                  <a:pt x="1263" y="1140"/>
                  <a:pt x="1263" y="869"/>
                </a:cubicBezTo>
                <a:cubicBezTo>
                  <a:pt x="1263" y="745"/>
                  <a:pt x="1216" y="631"/>
                  <a:pt x="1140" y="544"/>
                </a:cubicBezTo>
                <a:cubicBezTo>
                  <a:pt x="1232" y="452"/>
                  <a:pt x="1232" y="452"/>
                  <a:pt x="1232" y="452"/>
                </a:cubicBezTo>
                <a:cubicBezTo>
                  <a:pt x="1326" y="555"/>
                  <a:pt x="1385" y="690"/>
                  <a:pt x="1392" y="838"/>
                </a:cubicBezTo>
                <a:close/>
                <a:moveTo>
                  <a:pt x="750" y="891"/>
                </a:moveTo>
                <a:cubicBezTo>
                  <a:pt x="756" y="897"/>
                  <a:pt x="763" y="900"/>
                  <a:pt x="771" y="900"/>
                </a:cubicBezTo>
                <a:cubicBezTo>
                  <a:pt x="779" y="900"/>
                  <a:pt x="787" y="897"/>
                  <a:pt x="793" y="891"/>
                </a:cubicBezTo>
                <a:cubicBezTo>
                  <a:pt x="960" y="724"/>
                  <a:pt x="960" y="724"/>
                  <a:pt x="960" y="724"/>
                </a:cubicBezTo>
                <a:cubicBezTo>
                  <a:pt x="991" y="764"/>
                  <a:pt x="1009" y="814"/>
                  <a:pt x="1009" y="869"/>
                </a:cubicBezTo>
                <a:cubicBezTo>
                  <a:pt x="1009" y="1000"/>
                  <a:pt x="902" y="1107"/>
                  <a:pt x="771" y="1107"/>
                </a:cubicBezTo>
                <a:cubicBezTo>
                  <a:pt x="640" y="1107"/>
                  <a:pt x="533" y="1000"/>
                  <a:pt x="533" y="869"/>
                </a:cubicBezTo>
                <a:cubicBezTo>
                  <a:pt x="533" y="738"/>
                  <a:pt x="640" y="631"/>
                  <a:pt x="771" y="631"/>
                </a:cubicBezTo>
                <a:cubicBezTo>
                  <a:pt x="826" y="631"/>
                  <a:pt x="876" y="650"/>
                  <a:pt x="916" y="681"/>
                </a:cubicBezTo>
                <a:cubicBezTo>
                  <a:pt x="750" y="847"/>
                  <a:pt x="750" y="847"/>
                  <a:pt x="750" y="847"/>
                </a:cubicBezTo>
                <a:cubicBezTo>
                  <a:pt x="738" y="859"/>
                  <a:pt x="738" y="879"/>
                  <a:pt x="750" y="891"/>
                </a:cubicBezTo>
                <a:close/>
                <a:moveTo>
                  <a:pt x="771" y="570"/>
                </a:moveTo>
                <a:cubicBezTo>
                  <a:pt x="606" y="570"/>
                  <a:pt x="472" y="704"/>
                  <a:pt x="472" y="869"/>
                </a:cubicBezTo>
                <a:cubicBezTo>
                  <a:pt x="472" y="1034"/>
                  <a:pt x="606" y="1169"/>
                  <a:pt x="771" y="1169"/>
                </a:cubicBezTo>
                <a:cubicBezTo>
                  <a:pt x="936" y="1169"/>
                  <a:pt x="1071" y="1034"/>
                  <a:pt x="1071" y="869"/>
                </a:cubicBezTo>
                <a:cubicBezTo>
                  <a:pt x="1071" y="798"/>
                  <a:pt x="1045" y="732"/>
                  <a:pt x="1003" y="680"/>
                </a:cubicBezTo>
                <a:cubicBezTo>
                  <a:pt x="1096" y="588"/>
                  <a:pt x="1096" y="588"/>
                  <a:pt x="1096" y="588"/>
                </a:cubicBezTo>
                <a:cubicBezTo>
                  <a:pt x="1162" y="663"/>
                  <a:pt x="1201" y="762"/>
                  <a:pt x="1201" y="869"/>
                </a:cubicBezTo>
                <a:cubicBezTo>
                  <a:pt x="1201" y="1106"/>
                  <a:pt x="1008" y="1299"/>
                  <a:pt x="771" y="1299"/>
                </a:cubicBezTo>
                <a:cubicBezTo>
                  <a:pt x="534" y="1299"/>
                  <a:pt x="341" y="1106"/>
                  <a:pt x="341" y="869"/>
                </a:cubicBezTo>
                <a:cubicBezTo>
                  <a:pt x="341" y="632"/>
                  <a:pt x="534" y="439"/>
                  <a:pt x="771" y="439"/>
                </a:cubicBezTo>
                <a:cubicBezTo>
                  <a:pt x="879" y="439"/>
                  <a:pt x="977" y="479"/>
                  <a:pt x="1053" y="544"/>
                </a:cubicBezTo>
                <a:cubicBezTo>
                  <a:pt x="960" y="637"/>
                  <a:pt x="960" y="637"/>
                  <a:pt x="960" y="637"/>
                </a:cubicBezTo>
                <a:cubicBezTo>
                  <a:pt x="908" y="595"/>
                  <a:pt x="843" y="570"/>
                  <a:pt x="771" y="570"/>
                </a:cubicBezTo>
                <a:close/>
                <a:moveTo>
                  <a:pt x="771" y="570"/>
                </a:moveTo>
                <a:cubicBezTo>
                  <a:pt x="771" y="570"/>
                  <a:pt x="771" y="570"/>
                  <a:pt x="771" y="5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66" name="Google Shape;266;p18"/>
          <p:cNvGrpSpPr/>
          <p:nvPr/>
        </p:nvGrpSpPr>
        <p:grpSpPr>
          <a:xfrm>
            <a:off x="3442405" y="2814769"/>
            <a:ext cx="588523" cy="702464"/>
            <a:chOff x="962585" y="3246438"/>
            <a:chExt cx="1752599" cy="1614488"/>
          </a:xfrm>
        </p:grpSpPr>
        <p:sp>
          <p:nvSpPr>
            <p:cNvPr id="267" name="Google Shape;267;p18"/>
            <p:cNvSpPr/>
            <p:nvPr/>
          </p:nvSpPr>
          <p:spPr>
            <a:xfrm>
              <a:off x="1089026" y="3783013"/>
              <a:ext cx="1457326" cy="771526"/>
            </a:xfrm>
            <a:custGeom>
              <a:rect b="b" l="l" r="r" t="t"/>
              <a:pathLst>
                <a:path extrusionOk="0" h="721" w="1362">
                  <a:moveTo>
                    <a:pt x="10" y="339"/>
                  </a:moveTo>
                  <a:cubicBezTo>
                    <a:pt x="0" y="351"/>
                    <a:pt x="0" y="370"/>
                    <a:pt x="10" y="382"/>
                  </a:cubicBezTo>
                  <a:cubicBezTo>
                    <a:pt x="13" y="385"/>
                    <a:pt x="87" y="468"/>
                    <a:pt x="205" y="551"/>
                  </a:cubicBezTo>
                  <a:cubicBezTo>
                    <a:pt x="364" y="662"/>
                    <a:pt x="528" y="721"/>
                    <a:pt x="681" y="721"/>
                  </a:cubicBezTo>
                  <a:cubicBezTo>
                    <a:pt x="834" y="721"/>
                    <a:pt x="998" y="662"/>
                    <a:pt x="1157" y="551"/>
                  </a:cubicBezTo>
                  <a:cubicBezTo>
                    <a:pt x="1275" y="468"/>
                    <a:pt x="1349" y="385"/>
                    <a:pt x="1352" y="382"/>
                  </a:cubicBezTo>
                  <a:cubicBezTo>
                    <a:pt x="1362" y="370"/>
                    <a:pt x="1362" y="351"/>
                    <a:pt x="1352" y="339"/>
                  </a:cubicBezTo>
                  <a:cubicBezTo>
                    <a:pt x="1349" y="336"/>
                    <a:pt x="1275" y="253"/>
                    <a:pt x="1157" y="170"/>
                  </a:cubicBezTo>
                  <a:cubicBezTo>
                    <a:pt x="998" y="59"/>
                    <a:pt x="834" y="0"/>
                    <a:pt x="681" y="0"/>
                  </a:cubicBezTo>
                  <a:cubicBezTo>
                    <a:pt x="528" y="0"/>
                    <a:pt x="364" y="59"/>
                    <a:pt x="205" y="170"/>
                  </a:cubicBezTo>
                  <a:cubicBezTo>
                    <a:pt x="87" y="253"/>
                    <a:pt x="13" y="336"/>
                    <a:pt x="10" y="339"/>
                  </a:cubicBezTo>
                  <a:close/>
                  <a:moveTo>
                    <a:pt x="1283" y="361"/>
                  </a:moveTo>
                  <a:cubicBezTo>
                    <a:pt x="1237" y="407"/>
                    <a:pt x="1116" y="520"/>
                    <a:pt x="957" y="592"/>
                  </a:cubicBezTo>
                  <a:cubicBezTo>
                    <a:pt x="1010" y="529"/>
                    <a:pt x="1041" y="448"/>
                    <a:pt x="1041" y="361"/>
                  </a:cubicBezTo>
                  <a:cubicBezTo>
                    <a:pt x="1041" y="273"/>
                    <a:pt x="1010" y="192"/>
                    <a:pt x="957" y="129"/>
                  </a:cubicBezTo>
                  <a:cubicBezTo>
                    <a:pt x="1116" y="201"/>
                    <a:pt x="1237" y="314"/>
                    <a:pt x="1283" y="361"/>
                  </a:cubicBezTo>
                  <a:close/>
                  <a:moveTo>
                    <a:pt x="681" y="64"/>
                  </a:moveTo>
                  <a:cubicBezTo>
                    <a:pt x="844" y="64"/>
                    <a:pt x="977" y="197"/>
                    <a:pt x="977" y="361"/>
                  </a:cubicBezTo>
                  <a:cubicBezTo>
                    <a:pt x="977" y="524"/>
                    <a:pt x="844" y="657"/>
                    <a:pt x="681" y="657"/>
                  </a:cubicBezTo>
                  <a:cubicBezTo>
                    <a:pt x="518" y="657"/>
                    <a:pt x="385" y="524"/>
                    <a:pt x="385" y="361"/>
                  </a:cubicBezTo>
                  <a:cubicBezTo>
                    <a:pt x="385" y="197"/>
                    <a:pt x="518" y="64"/>
                    <a:pt x="681" y="64"/>
                  </a:cubicBezTo>
                  <a:close/>
                  <a:moveTo>
                    <a:pt x="321" y="361"/>
                  </a:moveTo>
                  <a:cubicBezTo>
                    <a:pt x="321" y="448"/>
                    <a:pt x="352" y="529"/>
                    <a:pt x="405" y="592"/>
                  </a:cubicBezTo>
                  <a:cubicBezTo>
                    <a:pt x="246" y="520"/>
                    <a:pt x="125" y="407"/>
                    <a:pt x="79" y="361"/>
                  </a:cubicBezTo>
                  <a:cubicBezTo>
                    <a:pt x="125" y="314"/>
                    <a:pt x="246" y="201"/>
                    <a:pt x="405" y="129"/>
                  </a:cubicBezTo>
                  <a:cubicBezTo>
                    <a:pt x="352" y="192"/>
                    <a:pt x="321" y="273"/>
                    <a:pt x="321" y="361"/>
                  </a:cubicBezTo>
                  <a:close/>
                  <a:moveTo>
                    <a:pt x="321" y="361"/>
                  </a:moveTo>
                  <a:cubicBezTo>
                    <a:pt x="321" y="361"/>
                    <a:pt x="321" y="361"/>
                    <a:pt x="321" y="3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962585" y="3246438"/>
              <a:ext cx="1752599" cy="1614488"/>
            </a:xfrm>
            <a:custGeom>
              <a:rect b="b" l="l" r="r" t="t"/>
              <a:pathLst>
                <a:path extrusionOk="0" h="1510" w="1638">
                  <a:moveTo>
                    <a:pt x="160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478"/>
                    <a:pt x="0" y="1478"/>
                    <a:pt x="0" y="1478"/>
                  </a:cubicBezTo>
                  <a:cubicBezTo>
                    <a:pt x="0" y="1496"/>
                    <a:pt x="14" y="1510"/>
                    <a:pt x="32" y="1510"/>
                  </a:cubicBezTo>
                  <a:cubicBezTo>
                    <a:pt x="1606" y="1510"/>
                    <a:pt x="1606" y="1510"/>
                    <a:pt x="1606" y="1510"/>
                  </a:cubicBezTo>
                  <a:cubicBezTo>
                    <a:pt x="1624" y="1510"/>
                    <a:pt x="1638" y="1496"/>
                    <a:pt x="1638" y="1478"/>
                  </a:cubicBezTo>
                  <a:cubicBezTo>
                    <a:pt x="1638" y="32"/>
                    <a:pt x="1638" y="32"/>
                    <a:pt x="1638" y="32"/>
                  </a:cubicBezTo>
                  <a:cubicBezTo>
                    <a:pt x="1638" y="14"/>
                    <a:pt x="1624" y="0"/>
                    <a:pt x="1606" y="0"/>
                  </a:cubicBezTo>
                  <a:close/>
                  <a:moveTo>
                    <a:pt x="446" y="64"/>
                  </a:moveTo>
                  <a:cubicBezTo>
                    <a:pt x="763" y="64"/>
                    <a:pt x="763" y="64"/>
                    <a:pt x="763" y="64"/>
                  </a:cubicBezTo>
                  <a:cubicBezTo>
                    <a:pt x="763" y="201"/>
                    <a:pt x="763" y="201"/>
                    <a:pt x="763" y="201"/>
                  </a:cubicBezTo>
                  <a:cubicBezTo>
                    <a:pt x="446" y="201"/>
                    <a:pt x="446" y="201"/>
                    <a:pt x="446" y="201"/>
                  </a:cubicBezTo>
                  <a:lnTo>
                    <a:pt x="446" y="64"/>
                  </a:lnTo>
                  <a:close/>
                  <a:moveTo>
                    <a:pt x="1574" y="1446"/>
                  </a:moveTo>
                  <a:cubicBezTo>
                    <a:pt x="64" y="1446"/>
                    <a:pt x="64" y="1446"/>
                    <a:pt x="64" y="144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233"/>
                    <a:pt x="381" y="233"/>
                    <a:pt x="381" y="233"/>
                  </a:cubicBezTo>
                  <a:cubicBezTo>
                    <a:pt x="381" y="251"/>
                    <a:pt x="396" y="265"/>
                    <a:pt x="413" y="265"/>
                  </a:cubicBezTo>
                  <a:cubicBezTo>
                    <a:pt x="1574" y="265"/>
                    <a:pt x="1574" y="265"/>
                    <a:pt x="1574" y="265"/>
                  </a:cubicBezTo>
                  <a:cubicBezTo>
                    <a:pt x="1574" y="1446"/>
                    <a:pt x="1574" y="1446"/>
                    <a:pt x="1574" y="1446"/>
                  </a:cubicBezTo>
                  <a:close/>
                  <a:moveTo>
                    <a:pt x="1574" y="201"/>
                  </a:moveTo>
                  <a:cubicBezTo>
                    <a:pt x="827" y="201"/>
                    <a:pt x="827" y="201"/>
                    <a:pt x="827" y="201"/>
                  </a:cubicBezTo>
                  <a:cubicBezTo>
                    <a:pt x="827" y="64"/>
                    <a:pt x="827" y="64"/>
                    <a:pt x="827" y="64"/>
                  </a:cubicBezTo>
                  <a:cubicBezTo>
                    <a:pt x="1574" y="64"/>
                    <a:pt x="1574" y="64"/>
                    <a:pt x="1574" y="64"/>
                  </a:cubicBezTo>
                  <a:lnTo>
                    <a:pt x="1574" y="201"/>
                  </a:lnTo>
                  <a:close/>
                  <a:moveTo>
                    <a:pt x="1574" y="201"/>
                  </a:moveTo>
                  <a:cubicBezTo>
                    <a:pt x="1574" y="201"/>
                    <a:pt x="1574" y="201"/>
                    <a:pt x="1574" y="2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2505076" y="3354388"/>
              <a:ext cx="69850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49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2389188" y="3354388"/>
              <a:ext cx="68263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50" y="65"/>
                    <a:pt x="32" y="65"/>
                  </a:cubicBezTo>
                  <a:cubicBezTo>
                    <a:pt x="15" y="65"/>
                    <a:pt x="0" y="50"/>
                    <a:pt x="0" y="33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50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290763" y="3354388"/>
              <a:ext cx="68263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50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62038" y="3354388"/>
              <a:ext cx="2271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470026" y="3354388"/>
              <a:ext cx="636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576388" y="3354388"/>
              <a:ext cx="1350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635126" y="3987800"/>
              <a:ext cx="365125" cy="361950"/>
            </a:xfrm>
            <a:custGeom>
              <a:rect b="b" l="l" r="r" t="t"/>
              <a:pathLst>
                <a:path extrusionOk="0" h="339" w="340">
                  <a:moveTo>
                    <a:pt x="170" y="339"/>
                  </a:moveTo>
                  <a:cubicBezTo>
                    <a:pt x="264" y="339"/>
                    <a:pt x="340" y="263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70" y="339"/>
                  </a:cubicBezTo>
                  <a:close/>
                  <a:moveTo>
                    <a:pt x="170" y="64"/>
                  </a:moveTo>
                  <a:cubicBezTo>
                    <a:pt x="228" y="64"/>
                    <a:pt x="276" y="111"/>
                    <a:pt x="276" y="170"/>
                  </a:cubicBezTo>
                  <a:cubicBezTo>
                    <a:pt x="276" y="228"/>
                    <a:pt x="228" y="275"/>
                    <a:pt x="170" y="275"/>
                  </a:cubicBezTo>
                  <a:cubicBezTo>
                    <a:pt x="112" y="275"/>
                    <a:pt x="65" y="228"/>
                    <a:pt x="65" y="170"/>
                  </a:cubicBezTo>
                  <a:cubicBezTo>
                    <a:pt x="65" y="111"/>
                    <a:pt x="112" y="64"/>
                    <a:pt x="170" y="64"/>
                  </a:cubicBezTo>
                  <a:close/>
                  <a:moveTo>
                    <a:pt x="170" y="64"/>
                  </a:moveTo>
                  <a:cubicBezTo>
                    <a:pt x="170" y="64"/>
                    <a:pt x="170" y="64"/>
                    <a:pt x="170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76" name="Google Shape;276;p18"/>
          <p:cNvSpPr txBox="1"/>
          <p:nvPr/>
        </p:nvSpPr>
        <p:spPr>
          <a:xfrm>
            <a:off x="681021" y="2390983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learn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600621" y="2777312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Interface must be intuitive and simple to use for every kind of user.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354499" y="4211442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Pleasant to use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271051" y="4582947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Features of the application must provide a better user experience than competition.  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6129942" y="1993858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Highly responsive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6129942" y="2365362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Application must acknowledge every user interaction quickly.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82" name="Google Shape;282;p18"/>
          <p:cNvSpPr txBox="1"/>
          <p:nvPr/>
        </p:nvSpPr>
        <p:spPr>
          <a:xfrm>
            <a:off x="5852772" y="3633879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Achieves expected tasks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18"/>
          <p:cNvSpPr txBox="1"/>
          <p:nvPr/>
        </p:nvSpPr>
        <p:spPr>
          <a:xfrm>
            <a:off x="5812122" y="4288508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Features must be fully functional and must not break application in case of certain user actions.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grpSp>
        <p:nvGrpSpPr>
          <p:cNvPr id="284" name="Google Shape;284;p18"/>
          <p:cNvGrpSpPr/>
          <p:nvPr/>
        </p:nvGrpSpPr>
        <p:grpSpPr>
          <a:xfrm>
            <a:off x="3008378" y="2567820"/>
            <a:ext cx="503254" cy="109382"/>
            <a:chOff x="4401321" y="2898955"/>
            <a:chExt cx="572400" cy="96000"/>
          </a:xfrm>
        </p:grpSpPr>
        <p:sp>
          <p:nvSpPr>
            <p:cNvPr id="285" name="Google Shape;285;p18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86" name="Google Shape;286;p18"/>
            <p:cNvCxnSpPr>
              <a:stCxn id="285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7" name="Google Shape;287;p18"/>
          <p:cNvGrpSpPr/>
          <p:nvPr/>
        </p:nvGrpSpPr>
        <p:grpSpPr>
          <a:xfrm>
            <a:off x="2690114" y="4412898"/>
            <a:ext cx="503254" cy="109382"/>
            <a:chOff x="4401321" y="2898955"/>
            <a:chExt cx="572400" cy="96000"/>
          </a:xfrm>
        </p:grpSpPr>
        <p:sp>
          <p:nvSpPr>
            <p:cNvPr id="288" name="Google Shape;288;p18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FCB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89" name="Google Shape;289;p18"/>
            <p:cNvCxnSpPr>
              <a:stCxn id="288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FCB12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0" name="Google Shape;290;p18"/>
          <p:cNvGrpSpPr/>
          <p:nvPr/>
        </p:nvGrpSpPr>
        <p:grpSpPr>
          <a:xfrm rot="10800000">
            <a:off x="5628307" y="2159751"/>
            <a:ext cx="503254" cy="109382"/>
            <a:chOff x="4401321" y="2898955"/>
            <a:chExt cx="572400" cy="96000"/>
          </a:xfrm>
        </p:grpSpPr>
        <p:sp>
          <p:nvSpPr>
            <p:cNvPr id="291" name="Google Shape;291;p18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288791"/>
            </a:solidFill>
            <a:ln cap="flat" cmpd="sng" w="12700">
              <a:solidFill>
                <a:srgbClr val="2887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92" name="Google Shape;292;p18"/>
            <p:cNvCxnSpPr>
              <a:stCxn id="291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2887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3" name="Google Shape;293;p18"/>
          <p:cNvGrpSpPr/>
          <p:nvPr/>
        </p:nvGrpSpPr>
        <p:grpSpPr>
          <a:xfrm rot="10800000">
            <a:off x="5323229" y="3801039"/>
            <a:ext cx="503254" cy="109382"/>
            <a:chOff x="4401321" y="2898955"/>
            <a:chExt cx="572400" cy="96000"/>
          </a:xfrm>
        </p:grpSpPr>
        <p:sp>
          <p:nvSpPr>
            <p:cNvPr id="294" name="Google Shape;294;p18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F04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295" name="Google Shape;295;p18"/>
            <p:cNvCxnSpPr>
              <a:stCxn id="294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F0413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6" name="Google Shape;296;p18"/>
          <p:cNvGrpSpPr/>
          <p:nvPr/>
        </p:nvGrpSpPr>
        <p:grpSpPr>
          <a:xfrm>
            <a:off x="4832180" y="2296726"/>
            <a:ext cx="663778" cy="600821"/>
            <a:chOff x="5703888" y="4146550"/>
            <a:chExt cx="2230437" cy="1557337"/>
          </a:xfrm>
        </p:grpSpPr>
        <p:sp>
          <p:nvSpPr>
            <p:cNvPr id="297" name="Google Shape;297;p18"/>
            <p:cNvSpPr/>
            <p:nvPr/>
          </p:nvSpPr>
          <p:spPr>
            <a:xfrm>
              <a:off x="5781675" y="5616575"/>
              <a:ext cx="85725" cy="87312"/>
            </a:xfrm>
            <a:custGeom>
              <a:rect b="b" l="l" r="r" t="t"/>
              <a:pathLst>
                <a:path extrusionOk="0" h="64" w="63">
                  <a:moveTo>
                    <a:pt x="32" y="0"/>
                  </a:moveTo>
                  <a:cubicBezTo>
                    <a:pt x="23" y="0"/>
                    <a:pt x="15" y="4"/>
                    <a:pt x="9" y="10"/>
                  </a:cubicBezTo>
                  <a:cubicBezTo>
                    <a:pt x="3" y="16"/>
                    <a:pt x="0" y="24"/>
                    <a:pt x="0" y="32"/>
                  </a:cubicBezTo>
                  <a:cubicBezTo>
                    <a:pt x="0" y="41"/>
                    <a:pt x="3" y="49"/>
                    <a:pt x="9" y="55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40" y="64"/>
                    <a:pt x="48" y="61"/>
                    <a:pt x="54" y="55"/>
                  </a:cubicBezTo>
                  <a:cubicBezTo>
                    <a:pt x="60" y="49"/>
                    <a:pt x="63" y="41"/>
                    <a:pt x="63" y="32"/>
                  </a:cubicBezTo>
                  <a:cubicBezTo>
                    <a:pt x="63" y="24"/>
                    <a:pt x="60" y="16"/>
                    <a:pt x="54" y="10"/>
                  </a:cubicBezTo>
                  <a:cubicBezTo>
                    <a:pt x="48" y="4"/>
                    <a:pt x="40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775450" y="4146550"/>
              <a:ext cx="87312" cy="87312"/>
            </a:xfrm>
            <a:custGeom>
              <a:rect b="b" l="l" r="r" t="t"/>
              <a:pathLst>
                <a:path extrusionOk="0" h="64" w="64">
                  <a:moveTo>
                    <a:pt x="32" y="64"/>
                  </a:moveTo>
                  <a:cubicBezTo>
                    <a:pt x="49" y="64"/>
                    <a:pt x="64" y="50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  <a:moveTo>
                    <a:pt x="32" y="64"/>
                  </a:moveTo>
                  <a:cubicBezTo>
                    <a:pt x="32" y="64"/>
                    <a:pt x="32" y="64"/>
                    <a:pt x="32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119813" y="4360863"/>
              <a:ext cx="98425" cy="92075"/>
            </a:xfrm>
            <a:custGeom>
              <a:rect b="b" l="l" r="r" t="t"/>
              <a:pathLst>
                <a:path extrusionOk="0" h="68" w="72">
                  <a:moveTo>
                    <a:pt x="36" y="68"/>
                  </a:moveTo>
                  <a:cubicBezTo>
                    <a:pt x="43" y="68"/>
                    <a:pt x="50" y="66"/>
                    <a:pt x="56" y="61"/>
                  </a:cubicBezTo>
                  <a:cubicBezTo>
                    <a:pt x="70" y="51"/>
                    <a:pt x="72" y="31"/>
                    <a:pt x="62" y="17"/>
                  </a:cubicBezTo>
                  <a:cubicBezTo>
                    <a:pt x="51" y="3"/>
                    <a:pt x="31" y="0"/>
                    <a:pt x="17" y="11"/>
                  </a:cubicBezTo>
                  <a:cubicBezTo>
                    <a:pt x="3" y="21"/>
                    <a:pt x="0" y="41"/>
                    <a:pt x="11" y="55"/>
                  </a:cubicBezTo>
                  <a:cubicBezTo>
                    <a:pt x="17" y="63"/>
                    <a:pt x="27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658100" y="4611688"/>
              <a:ext cx="98425" cy="93662"/>
            </a:xfrm>
            <a:custGeom>
              <a:rect b="b" l="l" r="r" t="t"/>
              <a:pathLst>
                <a:path extrusionOk="0" h="68" w="72">
                  <a:moveTo>
                    <a:pt x="36" y="68"/>
                  </a:moveTo>
                  <a:cubicBezTo>
                    <a:pt x="42" y="68"/>
                    <a:pt x="49" y="66"/>
                    <a:pt x="54" y="62"/>
                  </a:cubicBezTo>
                  <a:cubicBezTo>
                    <a:pt x="69" y="53"/>
                    <a:pt x="72" y="33"/>
                    <a:pt x="63" y="18"/>
                  </a:cubicBezTo>
                  <a:cubicBezTo>
                    <a:pt x="53" y="4"/>
                    <a:pt x="33" y="0"/>
                    <a:pt x="18" y="10"/>
                  </a:cubicBezTo>
                  <a:cubicBezTo>
                    <a:pt x="4" y="20"/>
                    <a:pt x="0" y="39"/>
                    <a:pt x="10" y="54"/>
                  </a:cubicBezTo>
                  <a:cubicBezTo>
                    <a:pt x="16" y="63"/>
                    <a:pt x="26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419975" y="4359275"/>
              <a:ext cx="98425" cy="92075"/>
            </a:xfrm>
            <a:custGeom>
              <a:rect b="b" l="l" r="r" t="t"/>
              <a:pathLst>
                <a:path extrusionOk="0" h="68" w="72">
                  <a:moveTo>
                    <a:pt x="16" y="62"/>
                  </a:moveTo>
                  <a:cubicBezTo>
                    <a:pt x="22" y="66"/>
                    <a:pt x="29" y="68"/>
                    <a:pt x="36" y="68"/>
                  </a:cubicBezTo>
                  <a:cubicBezTo>
                    <a:pt x="45" y="68"/>
                    <a:pt x="55" y="64"/>
                    <a:pt x="61" y="56"/>
                  </a:cubicBezTo>
                  <a:cubicBezTo>
                    <a:pt x="72" y="42"/>
                    <a:pt x="69" y="22"/>
                    <a:pt x="55" y="11"/>
                  </a:cubicBezTo>
                  <a:cubicBezTo>
                    <a:pt x="41" y="0"/>
                    <a:pt x="21" y="3"/>
                    <a:pt x="10" y="17"/>
                  </a:cubicBezTo>
                  <a:cubicBezTo>
                    <a:pt x="0" y="31"/>
                    <a:pt x="2" y="51"/>
                    <a:pt x="16" y="62"/>
                  </a:cubicBezTo>
                  <a:close/>
                  <a:moveTo>
                    <a:pt x="16" y="62"/>
                  </a:moveTo>
                  <a:cubicBezTo>
                    <a:pt x="16" y="62"/>
                    <a:pt x="16" y="62"/>
                    <a:pt x="16" y="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805738" y="4929188"/>
              <a:ext cx="95250" cy="90487"/>
            </a:xfrm>
            <a:custGeom>
              <a:rect b="b" l="l" r="r" t="t"/>
              <a:pathLst>
                <a:path extrusionOk="0" h="67" w="71">
                  <a:moveTo>
                    <a:pt x="5" y="43"/>
                  </a:moveTo>
                  <a:cubicBezTo>
                    <a:pt x="9" y="58"/>
                    <a:pt x="21" y="67"/>
                    <a:pt x="35" y="67"/>
                  </a:cubicBezTo>
                  <a:cubicBezTo>
                    <a:pt x="38" y="67"/>
                    <a:pt x="41" y="66"/>
                    <a:pt x="44" y="66"/>
                  </a:cubicBezTo>
                  <a:cubicBezTo>
                    <a:pt x="61" y="61"/>
                    <a:pt x="71" y="43"/>
                    <a:pt x="66" y="26"/>
                  </a:cubicBezTo>
                  <a:cubicBezTo>
                    <a:pt x="61" y="10"/>
                    <a:pt x="44" y="0"/>
                    <a:pt x="27" y="4"/>
                  </a:cubicBezTo>
                  <a:cubicBezTo>
                    <a:pt x="10" y="9"/>
                    <a:pt x="0" y="27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13588" y="4197350"/>
              <a:ext cx="96837" cy="92075"/>
            </a:xfrm>
            <a:custGeom>
              <a:rect b="b" l="l" r="r" t="t"/>
              <a:pathLst>
                <a:path extrusionOk="0" h="67" w="72">
                  <a:moveTo>
                    <a:pt x="26" y="66"/>
                  </a:moveTo>
                  <a:cubicBezTo>
                    <a:pt x="26" y="66"/>
                    <a:pt x="26" y="66"/>
                    <a:pt x="26" y="66"/>
                  </a:cubicBezTo>
                  <a:cubicBezTo>
                    <a:pt x="29" y="67"/>
                    <a:pt x="33" y="67"/>
                    <a:pt x="36" y="67"/>
                  </a:cubicBezTo>
                  <a:cubicBezTo>
                    <a:pt x="49" y="67"/>
                    <a:pt x="62" y="59"/>
                    <a:pt x="66" y="46"/>
                  </a:cubicBezTo>
                  <a:cubicBezTo>
                    <a:pt x="72" y="29"/>
                    <a:pt x="63" y="11"/>
                    <a:pt x="46" y="5"/>
                  </a:cubicBezTo>
                  <a:cubicBezTo>
                    <a:pt x="29" y="0"/>
                    <a:pt x="11" y="9"/>
                    <a:pt x="6" y="25"/>
                  </a:cubicBezTo>
                  <a:cubicBezTo>
                    <a:pt x="0" y="42"/>
                    <a:pt x="9" y="60"/>
                    <a:pt x="26" y="66"/>
                  </a:cubicBezTo>
                  <a:close/>
                  <a:moveTo>
                    <a:pt x="26" y="66"/>
                  </a:moveTo>
                  <a:cubicBezTo>
                    <a:pt x="26" y="66"/>
                    <a:pt x="26" y="66"/>
                    <a:pt x="2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427788" y="4197350"/>
              <a:ext cx="96837" cy="93662"/>
            </a:xfrm>
            <a:custGeom>
              <a:rect b="b" l="l" r="r" t="t"/>
              <a:pathLst>
                <a:path extrusionOk="0" h="68" w="71">
                  <a:moveTo>
                    <a:pt x="36" y="68"/>
                  </a:moveTo>
                  <a:cubicBezTo>
                    <a:pt x="39" y="68"/>
                    <a:pt x="42" y="67"/>
                    <a:pt x="46" y="66"/>
                  </a:cubicBezTo>
                  <a:cubicBezTo>
                    <a:pt x="63" y="60"/>
                    <a:pt x="71" y="42"/>
                    <a:pt x="66" y="25"/>
                  </a:cubicBezTo>
                  <a:cubicBezTo>
                    <a:pt x="60" y="9"/>
                    <a:pt x="42" y="0"/>
                    <a:pt x="25" y="5"/>
                  </a:cubicBezTo>
                  <a:cubicBezTo>
                    <a:pt x="9" y="11"/>
                    <a:pt x="0" y="29"/>
                    <a:pt x="5" y="46"/>
                  </a:cubicBezTo>
                  <a:cubicBezTo>
                    <a:pt x="10" y="59"/>
                    <a:pt x="22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845425" y="5276850"/>
              <a:ext cx="88900" cy="87312"/>
            </a:xfrm>
            <a:custGeom>
              <a:rect b="b" l="l" r="r" t="t"/>
              <a:pathLst>
                <a:path extrusionOk="0" h="65" w="65">
                  <a:moveTo>
                    <a:pt x="34" y="1"/>
                  </a:moveTo>
                  <a:cubicBezTo>
                    <a:pt x="17" y="0"/>
                    <a:pt x="2" y="14"/>
                    <a:pt x="1" y="31"/>
                  </a:cubicBezTo>
                  <a:cubicBezTo>
                    <a:pt x="0" y="49"/>
                    <a:pt x="13" y="64"/>
                    <a:pt x="31" y="65"/>
                  </a:cubicBezTo>
                  <a:cubicBezTo>
                    <a:pt x="31" y="65"/>
                    <a:pt x="32" y="65"/>
                    <a:pt x="33" y="65"/>
                  </a:cubicBezTo>
                  <a:cubicBezTo>
                    <a:pt x="49" y="65"/>
                    <a:pt x="63" y="52"/>
                    <a:pt x="64" y="35"/>
                  </a:cubicBezTo>
                  <a:cubicBezTo>
                    <a:pt x="65" y="17"/>
                    <a:pt x="52" y="2"/>
                    <a:pt x="34" y="1"/>
                  </a:cubicBezTo>
                  <a:close/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5703888" y="5278438"/>
              <a:ext cx="90487" cy="87312"/>
            </a:xfrm>
            <a:custGeom>
              <a:rect b="b" l="l" r="r" t="t"/>
              <a:pathLst>
                <a:path extrusionOk="0" h="65" w="66">
                  <a:moveTo>
                    <a:pt x="65" y="31"/>
                  </a:moveTo>
                  <a:cubicBezTo>
                    <a:pt x="64" y="14"/>
                    <a:pt x="49" y="0"/>
                    <a:pt x="31" y="1"/>
                  </a:cubicBezTo>
                  <a:cubicBezTo>
                    <a:pt x="14" y="2"/>
                    <a:pt x="0" y="17"/>
                    <a:pt x="1" y="35"/>
                  </a:cubicBezTo>
                  <a:cubicBezTo>
                    <a:pt x="2" y="52"/>
                    <a:pt x="16" y="65"/>
                    <a:pt x="33" y="65"/>
                  </a:cubicBezTo>
                  <a:cubicBezTo>
                    <a:pt x="33" y="65"/>
                    <a:pt x="34" y="65"/>
                    <a:pt x="35" y="65"/>
                  </a:cubicBezTo>
                  <a:cubicBezTo>
                    <a:pt x="52" y="64"/>
                    <a:pt x="66" y="49"/>
                    <a:pt x="65" y="31"/>
                  </a:cubicBez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737225" y="4929188"/>
              <a:ext cx="96837" cy="92075"/>
            </a:xfrm>
            <a:custGeom>
              <a:rect b="b" l="l" r="r" t="t"/>
              <a:pathLst>
                <a:path extrusionOk="0" h="68" w="71">
                  <a:moveTo>
                    <a:pt x="27" y="67"/>
                  </a:moveTo>
                  <a:cubicBezTo>
                    <a:pt x="30" y="67"/>
                    <a:pt x="33" y="68"/>
                    <a:pt x="36" y="68"/>
                  </a:cubicBezTo>
                  <a:cubicBezTo>
                    <a:pt x="50" y="68"/>
                    <a:pt x="63" y="58"/>
                    <a:pt x="66" y="44"/>
                  </a:cubicBezTo>
                  <a:cubicBezTo>
                    <a:pt x="71" y="27"/>
                    <a:pt x="61" y="10"/>
                    <a:pt x="44" y="5"/>
                  </a:cubicBezTo>
                  <a:cubicBezTo>
                    <a:pt x="27" y="0"/>
                    <a:pt x="10" y="10"/>
                    <a:pt x="5" y="27"/>
                  </a:cubicBezTo>
                  <a:cubicBezTo>
                    <a:pt x="0" y="44"/>
                    <a:pt x="10" y="62"/>
                    <a:pt x="27" y="67"/>
                  </a:cubicBezTo>
                  <a:close/>
                  <a:moveTo>
                    <a:pt x="27" y="67"/>
                  </a:moveTo>
                  <a:cubicBezTo>
                    <a:pt x="27" y="67"/>
                    <a:pt x="27" y="67"/>
                    <a:pt x="27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881688" y="4611688"/>
              <a:ext cx="98425" cy="93662"/>
            </a:xfrm>
            <a:custGeom>
              <a:rect b="b" l="l" r="r" t="t"/>
              <a:pathLst>
                <a:path extrusionOk="0" h="69" w="73">
                  <a:moveTo>
                    <a:pt x="19" y="63"/>
                  </a:moveTo>
                  <a:cubicBezTo>
                    <a:pt x="24" y="67"/>
                    <a:pt x="31" y="69"/>
                    <a:pt x="37" y="69"/>
                  </a:cubicBezTo>
                  <a:cubicBezTo>
                    <a:pt x="47" y="69"/>
                    <a:pt x="57" y="64"/>
                    <a:pt x="63" y="55"/>
                  </a:cubicBezTo>
                  <a:cubicBezTo>
                    <a:pt x="73" y="40"/>
                    <a:pt x="69" y="20"/>
                    <a:pt x="55" y="10"/>
                  </a:cubicBezTo>
                  <a:cubicBezTo>
                    <a:pt x="40" y="0"/>
                    <a:pt x="20" y="4"/>
                    <a:pt x="10" y="19"/>
                  </a:cubicBezTo>
                  <a:cubicBezTo>
                    <a:pt x="0" y="33"/>
                    <a:pt x="4" y="53"/>
                    <a:pt x="19" y="63"/>
                  </a:cubicBezTo>
                  <a:close/>
                  <a:moveTo>
                    <a:pt x="19" y="63"/>
                  </a:moveTo>
                  <a:cubicBezTo>
                    <a:pt x="19" y="63"/>
                    <a:pt x="19" y="63"/>
                    <a:pt x="19" y="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7770813" y="5616575"/>
              <a:ext cx="87312" cy="87312"/>
            </a:xfrm>
            <a:custGeom>
              <a:rect b="b" l="l" r="r" t="t"/>
              <a:pathLst>
                <a:path extrusionOk="0" h="64" w="64">
                  <a:moveTo>
                    <a:pt x="32" y="0"/>
                  </a:moveTo>
                  <a:cubicBezTo>
                    <a:pt x="23" y="0"/>
                    <a:pt x="15" y="4"/>
                    <a:pt x="9" y="10"/>
                  </a:cubicBezTo>
                  <a:cubicBezTo>
                    <a:pt x="3" y="16"/>
                    <a:pt x="0" y="24"/>
                    <a:pt x="0" y="32"/>
                  </a:cubicBezTo>
                  <a:cubicBezTo>
                    <a:pt x="0" y="41"/>
                    <a:pt x="3" y="49"/>
                    <a:pt x="9" y="55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40" y="64"/>
                    <a:pt x="48" y="61"/>
                    <a:pt x="54" y="55"/>
                  </a:cubicBezTo>
                  <a:cubicBezTo>
                    <a:pt x="60" y="49"/>
                    <a:pt x="64" y="41"/>
                    <a:pt x="64" y="32"/>
                  </a:cubicBezTo>
                  <a:cubicBezTo>
                    <a:pt x="64" y="24"/>
                    <a:pt x="60" y="16"/>
                    <a:pt x="54" y="10"/>
                  </a:cubicBezTo>
                  <a:cubicBezTo>
                    <a:pt x="48" y="4"/>
                    <a:pt x="40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876925" y="4319588"/>
              <a:ext cx="1884361" cy="1320800"/>
            </a:xfrm>
            <a:custGeom>
              <a:rect b="b" l="l" r="r" t="t"/>
              <a:pathLst>
                <a:path extrusionOk="0" h="972" w="1386">
                  <a:moveTo>
                    <a:pt x="693" y="0"/>
                  </a:moveTo>
                  <a:cubicBezTo>
                    <a:pt x="311" y="0"/>
                    <a:pt x="0" y="311"/>
                    <a:pt x="0" y="693"/>
                  </a:cubicBezTo>
                  <a:cubicBezTo>
                    <a:pt x="0" y="782"/>
                    <a:pt x="17" y="869"/>
                    <a:pt x="50" y="952"/>
                  </a:cubicBezTo>
                  <a:cubicBezTo>
                    <a:pt x="55" y="964"/>
                    <a:pt x="67" y="972"/>
                    <a:pt x="80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93" y="972"/>
                    <a:pt x="404" y="965"/>
                    <a:pt x="409" y="954"/>
                  </a:cubicBezTo>
                  <a:cubicBezTo>
                    <a:pt x="415" y="943"/>
                    <a:pt x="413" y="930"/>
                    <a:pt x="406" y="920"/>
                  </a:cubicBezTo>
                  <a:cubicBezTo>
                    <a:pt x="354" y="855"/>
                    <a:pt x="327" y="776"/>
                    <a:pt x="327" y="693"/>
                  </a:cubicBezTo>
                  <a:cubicBezTo>
                    <a:pt x="327" y="491"/>
                    <a:pt x="491" y="326"/>
                    <a:pt x="693" y="326"/>
                  </a:cubicBezTo>
                  <a:cubicBezTo>
                    <a:pt x="895" y="326"/>
                    <a:pt x="1060" y="491"/>
                    <a:pt x="1060" y="693"/>
                  </a:cubicBezTo>
                  <a:cubicBezTo>
                    <a:pt x="1060" y="776"/>
                    <a:pt x="1032" y="855"/>
                    <a:pt x="981" y="920"/>
                  </a:cubicBezTo>
                  <a:cubicBezTo>
                    <a:pt x="973" y="930"/>
                    <a:pt x="972" y="943"/>
                    <a:pt x="977" y="954"/>
                  </a:cubicBezTo>
                  <a:cubicBezTo>
                    <a:pt x="982" y="965"/>
                    <a:pt x="993" y="972"/>
                    <a:pt x="1006" y="972"/>
                  </a:cubicBezTo>
                  <a:cubicBezTo>
                    <a:pt x="1307" y="972"/>
                    <a:pt x="1307" y="972"/>
                    <a:pt x="1307" y="972"/>
                  </a:cubicBezTo>
                  <a:cubicBezTo>
                    <a:pt x="1320" y="972"/>
                    <a:pt x="1331" y="964"/>
                    <a:pt x="1336" y="952"/>
                  </a:cubicBezTo>
                  <a:cubicBezTo>
                    <a:pt x="1369" y="869"/>
                    <a:pt x="1386" y="782"/>
                    <a:pt x="1386" y="693"/>
                  </a:cubicBezTo>
                  <a:cubicBezTo>
                    <a:pt x="1386" y="311"/>
                    <a:pt x="1075" y="0"/>
                    <a:pt x="693" y="0"/>
                  </a:cubicBezTo>
                  <a:close/>
                  <a:moveTo>
                    <a:pt x="102" y="908"/>
                  </a:moveTo>
                  <a:cubicBezTo>
                    <a:pt x="80" y="850"/>
                    <a:pt x="68" y="789"/>
                    <a:pt x="65" y="727"/>
                  </a:cubicBezTo>
                  <a:cubicBezTo>
                    <a:pt x="264" y="727"/>
                    <a:pt x="264" y="727"/>
                    <a:pt x="264" y="727"/>
                  </a:cubicBezTo>
                  <a:cubicBezTo>
                    <a:pt x="269" y="791"/>
                    <a:pt x="288" y="852"/>
                    <a:pt x="321" y="908"/>
                  </a:cubicBezTo>
                  <a:lnTo>
                    <a:pt x="102" y="908"/>
                  </a:lnTo>
                  <a:close/>
                  <a:moveTo>
                    <a:pt x="264" y="663"/>
                  </a:moveTo>
                  <a:cubicBezTo>
                    <a:pt x="65" y="663"/>
                    <a:pt x="65" y="663"/>
                    <a:pt x="65" y="663"/>
                  </a:cubicBezTo>
                  <a:cubicBezTo>
                    <a:pt x="72" y="513"/>
                    <a:pt x="131" y="377"/>
                    <a:pt x="226" y="272"/>
                  </a:cubicBezTo>
                  <a:cubicBezTo>
                    <a:pt x="367" y="413"/>
                    <a:pt x="367" y="413"/>
                    <a:pt x="367" y="413"/>
                  </a:cubicBezTo>
                  <a:cubicBezTo>
                    <a:pt x="308" y="481"/>
                    <a:pt x="271" y="568"/>
                    <a:pt x="264" y="663"/>
                  </a:cubicBezTo>
                  <a:close/>
                  <a:moveTo>
                    <a:pt x="661" y="264"/>
                  </a:moveTo>
                  <a:cubicBezTo>
                    <a:pt x="566" y="271"/>
                    <a:pt x="479" y="309"/>
                    <a:pt x="411" y="368"/>
                  </a:cubicBezTo>
                  <a:cubicBezTo>
                    <a:pt x="270" y="227"/>
                    <a:pt x="270" y="227"/>
                    <a:pt x="270" y="227"/>
                  </a:cubicBezTo>
                  <a:cubicBezTo>
                    <a:pt x="375" y="132"/>
                    <a:pt x="511" y="72"/>
                    <a:pt x="661" y="64"/>
                  </a:cubicBezTo>
                  <a:lnTo>
                    <a:pt x="661" y="264"/>
                  </a:lnTo>
                  <a:close/>
                  <a:moveTo>
                    <a:pt x="725" y="264"/>
                  </a:moveTo>
                  <a:cubicBezTo>
                    <a:pt x="725" y="64"/>
                    <a:pt x="725" y="64"/>
                    <a:pt x="725" y="64"/>
                  </a:cubicBezTo>
                  <a:cubicBezTo>
                    <a:pt x="875" y="72"/>
                    <a:pt x="1011" y="132"/>
                    <a:pt x="1116" y="227"/>
                  </a:cubicBezTo>
                  <a:cubicBezTo>
                    <a:pt x="975" y="368"/>
                    <a:pt x="975" y="368"/>
                    <a:pt x="975" y="368"/>
                  </a:cubicBezTo>
                  <a:cubicBezTo>
                    <a:pt x="907" y="309"/>
                    <a:pt x="820" y="271"/>
                    <a:pt x="725" y="264"/>
                  </a:cubicBezTo>
                  <a:close/>
                  <a:moveTo>
                    <a:pt x="1285" y="908"/>
                  </a:moveTo>
                  <a:cubicBezTo>
                    <a:pt x="1066" y="908"/>
                    <a:pt x="1066" y="908"/>
                    <a:pt x="1066" y="908"/>
                  </a:cubicBezTo>
                  <a:cubicBezTo>
                    <a:pt x="1098" y="852"/>
                    <a:pt x="1117" y="791"/>
                    <a:pt x="1122" y="727"/>
                  </a:cubicBezTo>
                  <a:cubicBezTo>
                    <a:pt x="1322" y="727"/>
                    <a:pt x="1322" y="727"/>
                    <a:pt x="1322" y="727"/>
                  </a:cubicBezTo>
                  <a:cubicBezTo>
                    <a:pt x="1318" y="789"/>
                    <a:pt x="1306" y="850"/>
                    <a:pt x="1285" y="908"/>
                  </a:cubicBezTo>
                  <a:close/>
                  <a:moveTo>
                    <a:pt x="1122" y="663"/>
                  </a:moveTo>
                  <a:cubicBezTo>
                    <a:pt x="1116" y="568"/>
                    <a:pt x="1078" y="481"/>
                    <a:pt x="1020" y="413"/>
                  </a:cubicBezTo>
                  <a:cubicBezTo>
                    <a:pt x="1161" y="272"/>
                    <a:pt x="1161" y="272"/>
                    <a:pt x="1161" y="272"/>
                  </a:cubicBezTo>
                  <a:cubicBezTo>
                    <a:pt x="1255" y="377"/>
                    <a:pt x="1315" y="513"/>
                    <a:pt x="1322" y="663"/>
                  </a:cubicBezTo>
                  <a:lnTo>
                    <a:pt x="1122" y="663"/>
                  </a:lnTo>
                  <a:close/>
                  <a:moveTo>
                    <a:pt x="1122" y="663"/>
                  </a:moveTo>
                  <a:cubicBezTo>
                    <a:pt x="1122" y="663"/>
                    <a:pt x="1122" y="663"/>
                    <a:pt x="1122" y="6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6640513" y="4856163"/>
              <a:ext cx="369887" cy="582612"/>
            </a:xfrm>
            <a:custGeom>
              <a:rect b="b" l="l" r="r" t="t"/>
              <a:pathLst>
                <a:path extrusionOk="0" h="430" w="271">
                  <a:moveTo>
                    <a:pt x="246" y="6"/>
                  </a:moveTo>
                  <a:cubicBezTo>
                    <a:pt x="230" y="0"/>
                    <a:pt x="212" y="8"/>
                    <a:pt x="205" y="24"/>
                  </a:cubicBezTo>
                  <a:cubicBezTo>
                    <a:pt x="148" y="168"/>
                    <a:pt x="148" y="168"/>
                    <a:pt x="148" y="168"/>
                  </a:cubicBezTo>
                  <a:cubicBezTo>
                    <a:pt x="143" y="168"/>
                    <a:pt x="137" y="167"/>
                    <a:pt x="131" y="167"/>
                  </a:cubicBezTo>
                  <a:cubicBezTo>
                    <a:pt x="59" y="167"/>
                    <a:pt x="0" y="226"/>
                    <a:pt x="0" y="299"/>
                  </a:cubicBezTo>
                  <a:cubicBezTo>
                    <a:pt x="0" y="371"/>
                    <a:pt x="59" y="430"/>
                    <a:pt x="131" y="430"/>
                  </a:cubicBezTo>
                  <a:cubicBezTo>
                    <a:pt x="204" y="430"/>
                    <a:pt x="263" y="371"/>
                    <a:pt x="263" y="299"/>
                  </a:cubicBezTo>
                  <a:cubicBezTo>
                    <a:pt x="263" y="255"/>
                    <a:pt x="241" y="216"/>
                    <a:pt x="208" y="192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71" y="31"/>
                    <a:pt x="263" y="13"/>
                    <a:pt x="246" y="6"/>
                  </a:cubicBezTo>
                  <a:close/>
                  <a:moveTo>
                    <a:pt x="131" y="366"/>
                  </a:moveTo>
                  <a:cubicBezTo>
                    <a:pt x="94" y="366"/>
                    <a:pt x="63" y="336"/>
                    <a:pt x="63" y="299"/>
                  </a:cubicBezTo>
                  <a:cubicBezTo>
                    <a:pt x="63" y="261"/>
                    <a:pt x="94" y="231"/>
                    <a:pt x="131" y="231"/>
                  </a:cubicBezTo>
                  <a:cubicBezTo>
                    <a:pt x="169" y="231"/>
                    <a:pt x="199" y="261"/>
                    <a:pt x="199" y="299"/>
                  </a:cubicBezTo>
                  <a:cubicBezTo>
                    <a:pt x="199" y="336"/>
                    <a:pt x="169" y="366"/>
                    <a:pt x="131" y="366"/>
                  </a:cubicBezTo>
                  <a:close/>
                  <a:moveTo>
                    <a:pt x="131" y="366"/>
                  </a:moveTo>
                  <a:cubicBezTo>
                    <a:pt x="131" y="366"/>
                    <a:pt x="131" y="366"/>
                    <a:pt x="131" y="3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6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387250" y="103322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Creating a </a:t>
            </a: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usable</a:t>
            </a: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 design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8" name="Google Shape;318;p19"/>
          <p:cNvSpPr txBox="1"/>
          <p:nvPr>
            <p:ph idx="11" type="ftr"/>
          </p:nvPr>
        </p:nvSpPr>
        <p:spPr>
          <a:xfrm>
            <a:off x="4145875" y="6388600"/>
            <a:ext cx="4804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[1] - 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“Usability 101: Introduction to Usability,” </a:t>
            </a:r>
            <a:r>
              <a:rPr i="1" lang="en-US" sz="900">
                <a:latin typeface="Times New Roman"/>
                <a:ea typeface="Times New Roman"/>
                <a:cs typeface="Times New Roman"/>
                <a:sym typeface="Times New Roman"/>
              </a:rPr>
              <a:t>Nielsen Norman Group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https://www.nngroup.com/articles/usability-101-introduction-to-usability/. [Accessed: 11-April-2019].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9" name="Google Shape;319;p19"/>
          <p:cNvSpPr txBox="1"/>
          <p:nvPr>
            <p:ph idx="12" type="sldNum"/>
          </p:nvPr>
        </p:nvSpPr>
        <p:spPr>
          <a:xfrm>
            <a:off x="104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9"/>
          <p:cNvSpPr txBox="1"/>
          <p:nvPr>
            <p:ph type="title"/>
          </p:nvPr>
        </p:nvSpPr>
        <p:spPr>
          <a:xfrm>
            <a:off x="387250" y="400973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>
                <a:latin typeface="Merriweather Black"/>
                <a:ea typeface="Merriweather Black"/>
                <a:cs typeface="Merriweather Black"/>
                <a:sym typeface="Merriweather Black"/>
              </a:rPr>
              <a:t>How we approach our work?</a:t>
            </a:r>
            <a:endParaRPr sz="3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21" name="Google Shape;321;p19"/>
          <p:cNvSpPr/>
          <p:nvPr/>
        </p:nvSpPr>
        <p:spPr>
          <a:xfrm>
            <a:off x="3110854" y="2433549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2802539" y="4118450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FCB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4013662" y="2452834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3829377" y="4118450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FCB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3145616" y="4545221"/>
            <a:ext cx="593771" cy="611365"/>
          </a:xfrm>
          <a:custGeom>
            <a:rect b="b" l="l" r="r" t="t"/>
            <a:pathLst>
              <a:path extrusionOk="0" h="1306" w="1641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26" name="Google Shape;326;p19"/>
          <p:cNvGrpSpPr/>
          <p:nvPr/>
        </p:nvGrpSpPr>
        <p:grpSpPr>
          <a:xfrm>
            <a:off x="3442405" y="2814769"/>
            <a:ext cx="588523" cy="702464"/>
            <a:chOff x="962585" y="3246438"/>
            <a:chExt cx="1752599" cy="1614488"/>
          </a:xfrm>
        </p:grpSpPr>
        <p:sp>
          <p:nvSpPr>
            <p:cNvPr id="327" name="Google Shape;327;p19"/>
            <p:cNvSpPr/>
            <p:nvPr/>
          </p:nvSpPr>
          <p:spPr>
            <a:xfrm>
              <a:off x="1089026" y="3783013"/>
              <a:ext cx="1457326" cy="771526"/>
            </a:xfrm>
            <a:custGeom>
              <a:rect b="b" l="l" r="r" t="t"/>
              <a:pathLst>
                <a:path extrusionOk="0" h="721" w="1362">
                  <a:moveTo>
                    <a:pt x="10" y="339"/>
                  </a:moveTo>
                  <a:cubicBezTo>
                    <a:pt x="0" y="351"/>
                    <a:pt x="0" y="370"/>
                    <a:pt x="10" y="382"/>
                  </a:cubicBezTo>
                  <a:cubicBezTo>
                    <a:pt x="13" y="385"/>
                    <a:pt x="87" y="468"/>
                    <a:pt x="205" y="551"/>
                  </a:cubicBezTo>
                  <a:cubicBezTo>
                    <a:pt x="364" y="662"/>
                    <a:pt x="528" y="721"/>
                    <a:pt x="681" y="721"/>
                  </a:cubicBezTo>
                  <a:cubicBezTo>
                    <a:pt x="834" y="721"/>
                    <a:pt x="998" y="662"/>
                    <a:pt x="1157" y="551"/>
                  </a:cubicBezTo>
                  <a:cubicBezTo>
                    <a:pt x="1275" y="468"/>
                    <a:pt x="1349" y="385"/>
                    <a:pt x="1352" y="382"/>
                  </a:cubicBezTo>
                  <a:cubicBezTo>
                    <a:pt x="1362" y="370"/>
                    <a:pt x="1362" y="351"/>
                    <a:pt x="1352" y="339"/>
                  </a:cubicBezTo>
                  <a:cubicBezTo>
                    <a:pt x="1349" y="336"/>
                    <a:pt x="1275" y="253"/>
                    <a:pt x="1157" y="170"/>
                  </a:cubicBezTo>
                  <a:cubicBezTo>
                    <a:pt x="998" y="59"/>
                    <a:pt x="834" y="0"/>
                    <a:pt x="681" y="0"/>
                  </a:cubicBezTo>
                  <a:cubicBezTo>
                    <a:pt x="528" y="0"/>
                    <a:pt x="364" y="59"/>
                    <a:pt x="205" y="170"/>
                  </a:cubicBezTo>
                  <a:cubicBezTo>
                    <a:pt x="87" y="253"/>
                    <a:pt x="13" y="336"/>
                    <a:pt x="10" y="339"/>
                  </a:cubicBezTo>
                  <a:close/>
                  <a:moveTo>
                    <a:pt x="1283" y="361"/>
                  </a:moveTo>
                  <a:cubicBezTo>
                    <a:pt x="1237" y="407"/>
                    <a:pt x="1116" y="520"/>
                    <a:pt x="957" y="592"/>
                  </a:cubicBezTo>
                  <a:cubicBezTo>
                    <a:pt x="1010" y="529"/>
                    <a:pt x="1041" y="448"/>
                    <a:pt x="1041" y="361"/>
                  </a:cubicBezTo>
                  <a:cubicBezTo>
                    <a:pt x="1041" y="273"/>
                    <a:pt x="1010" y="192"/>
                    <a:pt x="957" y="129"/>
                  </a:cubicBezTo>
                  <a:cubicBezTo>
                    <a:pt x="1116" y="201"/>
                    <a:pt x="1237" y="314"/>
                    <a:pt x="1283" y="361"/>
                  </a:cubicBezTo>
                  <a:close/>
                  <a:moveTo>
                    <a:pt x="681" y="64"/>
                  </a:moveTo>
                  <a:cubicBezTo>
                    <a:pt x="844" y="64"/>
                    <a:pt x="977" y="197"/>
                    <a:pt x="977" y="361"/>
                  </a:cubicBezTo>
                  <a:cubicBezTo>
                    <a:pt x="977" y="524"/>
                    <a:pt x="844" y="657"/>
                    <a:pt x="681" y="657"/>
                  </a:cubicBezTo>
                  <a:cubicBezTo>
                    <a:pt x="518" y="657"/>
                    <a:pt x="385" y="524"/>
                    <a:pt x="385" y="361"/>
                  </a:cubicBezTo>
                  <a:cubicBezTo>
                    <a:pt x="385" y="197"/>
                    <a:pt x="518" y="64"/>
                    <a:pt x="681" y="64"/>
                  </a:cubicBezTo>
                  <a:close/>
                  <a:moveTo>
                    <a:pt x="321" y="361"/>
                  </a:moveTo>
                  <a:cubicBezTo>
                    <a:pt x="321" y="448"/>
                    <a:pt x="352" y="529"/>
                    <a:pt x="405" y="592"/>
                  </a:cubicBezTo>
                  <a:cubicBezTo>
                    <a:pt x="246" y="520"/>
                    <a:pt x="125" y="407"/>
                    <a:pt x="79" y="361"/>
                  </a:cubicBezTo>
                  <a:cubicBezTo>
                    <a:pt x="125" y="314"/>
                    <a:pt x="246" y="201"/>
                    <a:pt x="405" y="129"/>
                  </a:cubicBezTo>
                  <a:cubicBezTo>
                    <a:pt x="352" y="192"/>
                    <a:pt x="321" y="273"/>
                    <a:pt x="321" y="361"/>
                  </a:cubicBezTo>
                  <a:close/>
                  <a:moveTo>
                    <a:pt x="321" y="361"/>
                  </a:moveTo>
                  <a:cubicBezTo>
                    <a:pt x="321" y="361"/>
                    <a:pt x="321" y="361"/>
                    <a:pt x="321" y="3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962585" y="3246438"/>
              <a:ext cx="1752599" cy="1614488"/>
            </a:xfrm>
            <a:custGeom>
              <a:rect b="b" l="l" r="r" t="t"/>
              <a:pathLst>
                <a:path extrusionOk="0" h="1510" w="1638">
                  <a:moveTo>
                    <a:pt x="160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478"/>
                    <a:pt x="0" y="1478"/>
                    <a:pt x="0" y="1478"/>
                  </a:cubicBezTo>
                  <a:cubicBezTo>
                    <a:pt x="0" y="1496"/>
                    <a:pt x="14" y="1510"/>
                    <a:pt x="32" y="1510"/>
                  </a:cubicBezTo>
                  <a:cubicBezTo>
                    <a:pt x="1606" y="1510"/>
                    <a:pt x="1606" y="1510"/>
                    <a:pt x="1606" y="1510"/>
                  </a:cubicBezTo>
                  <a:cubicBezTo>
                    <a:pt x="1624" y="1510"/>
                    <a:pt x="1638" y="1496"/>
                    <a:pt x="1638" y="1478"/>
                  </a:cubicBezTo>
                  <a:cubicBezTo>
                    <a:pt x="1638" y="32"/>
                    <a:pt x="1638" y="32"/>
                    <a:pt x="1638" y="32"/>
                  </a:cubicBezTo>
                  <a:cubicBezTo>
                    <a:pt x="1638" y="14"/>
                    <a:pt x="1624" y="0"/>
                    <a:pt x="1606" y="0"/>
                  </a:cubicBezTo>
                  <a:close/>
                  <a:moveTo>
                    <a:pt x="446" y="64"/>
                  </a:moveTo>
                  <a:cubicBezTo>
                    <a:pt x="763" y="64"/>
                    <a:pt x="763" y="64"/>
                    <a:pt x="763" y="64"/>
                  </a:cubicBezTo>
                  <a:cubicBezTo>
                    <a:pt x="763" y="201"/>
                    <a:pt x="763" y="201"/>
                    <a:pt x="763" y="201"/>
                  </a:cubicBezTo>
                  <a:cubicBezTo>
                    <a:pt x="446" y="201"/>
                    <a:pt x="446" y="201"/>
                    <a:pt x="446" y="201"/>
                  </a:cubicBezTo>
                  <a:lnTo>
                    <a:pt x="446" y="64"/>
                  </a:lnTo>
                  <a:close/>
                  <a:moveTo>
                    <a:pt x="1574" y="1446"/>
                  </a:moveTo>
                  <a:cubicBezTo>
                    <a:pt x="64" y="1446"/>
                    <a:pt x="64" y="1446"/>
                    <a:pt x="64" y="144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233"/>
                    <a:pt x="381" y="233"/>
                    <a:pt x="381" y="233"/>
                  </a:cubicBezTo>
                  <a:cubicBezTo>
                    <a:pt x="381" y="251"/>
                    <a:pt x="396" y="265"/>
                    <a:pt x="413" y="265"/>
                  </a:cubicBezTo>
                  <a:cubicBezTo>
                    <a:pt x="1574" y="265"/>
                    <a:pt x="1574" y="265"/>
                    <a:pt x="1574" y="265"/>
                  </a:cubicBezTo>
                  <a:cubicBezTo>
                    <a:pt x="1574" y="1446"/>
                    <a:pt x="1574" y="1446"/>
                    <a:pt x="1574" y="1446"/>
                  </a:cubicBezTo>
                  <a:close/>
                  <a:moveTo>
                    <a:pt x="1574" y="201"/>
                  </a:moveTo>
                  <a:cubicBezTo>
                    <a:pt x="827" y="201"/>
                    <a:pt x="827" y="201"/>
                    <a:pt x="827" y="201"/>
                  </a:cubicBezTo>
                  <a:cubicBezTo>
                    <a:pt x="827" y="64"/>
                    <a:pt x="827" y="64"/>
                    <a:pt x="827" y="64"/>
                  </a:cubicBezTo>
                  <a:cubicBezTo>
                    <a:pt x="1574" y="64"/>
                    <a:pt x="1574" y="64"/>
                    <a:pt x="1574" y="64"/>
                  </a:cubicBezTo>
                  <a:lnTo>
                    <a:pt x="1574" y="201"/>
                  </a:lnTo>
                  <a:close/>
                  <a:moveTo>
                    <a:pt x="1574" y="201"/>
                  </a:moveTo>
                  <a:cubicBezTo>
                    <a:pt x="1574" y="201"/>
                    <a:pt x="1574" y="201"/>
                    <a:pt x="1574" y="2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2505076" y="3354388"/>
              <a:ext cx="69850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49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2389188" y="3354388"/>
              <a:ext cx="68263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50" y="65"/>
                    <a:pt x="32" y="65"/>
                  </a:cubicBezTo>
                  <a:cubicBezTo>
                    <a:pt x="15" y="65"/>
                    <a:pt x="0" y="50"/>
                    <a:pt x="0" y="33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50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2290763" y="3354388"/>
              <a:ext cx="68263" cy="68263"/>
            </a:xfrm>
            <a:custGeom>
              <a:rect b="b" l="l" r="r" t="t"/>
              <a:pathLst>
                <a:path extrusionOk="0" h="65" w="64">
                  <a:moveTo>
                    <a:pt x="64" y="33"/>
                  </a:moveTo>
                  <a:cubicBezTo>
                    <a:pt x="64" y="50"/>
                    <a:pt x="50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3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1062038" y="3354388"/>
              <a:ext cx="2271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1470026" y="3354388"/>
              <a:ext cx="636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1576388" y="3354388"/>
              <a:ext cx="135000" cy="6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1635126" y="3987800"/>
              <a:ext cx="365125" cy="361950"/>
            </a:xfrm>
            <a:custGeom>
              <a:rect b="b" l="l" r="r" t="t"/>
              <a:pathLst>
                <a:path extrusionOk="0" h="339" w="340">
                  <a:moveTo>
                    <a:pt x="170" y="339"/>
                  </a:moveTo>
                  <a:cubicBezTo>
                    <a:pt x="264" y="339"/>
                    <a:pt x="340" y="263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70" y="339"/>
                  </a:cubicBezTo>
                  <a:close/>
                  <a:moveTo>
                    <a:pt x="170" y="64"/>
                  </a:moveTo>
                  <a:cubicBezTo>
                    <a:pt x="228" y="64"/>
                    <a:pt x="276" y="111"/>
                    <a:pt x="276" y="170"/>
                  </a:cubicBezTo>
                  <a:cubicBezTo>
                    <a:pt x="276" y="228"/>
                    <a:pt x="228" y="275"/>
                    <a:pt x="170" y="275"/>
                  </a:cubicBezTo>
                  <a:cubicBezTo>
                    <a:pt x="112" y="275"/>
                    <a:pt x="65" y="228"/>
                    <a:pt x="65" y="170"/>
                  </a:cubicBezTo>
                  <a:cubicBezTo>
                    <a:pt x="65" y="111"/>
                    <a:pt x="112" y="64"/>
                    <a:pt x="170" y="64"/>
                  </a:cubicBezTo>
                  <a:close/>
                  <a:moveTo>
                    <a:pt x="170" y="64"/>
                  </a:moveTo>
                  <a:cubicBezTo>
                    <a:pt x="170" y="64"/>
                    <a:pt x="170" y="64"/>
                    <a:pt x="170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36" name="Google Shape;336;p19"/>
          <p:cNvSpPr txBox="1"/>
          <p:nvPr/>
        </p:nvSpPr>
        <p:spPr>
          <a:xfrm>
            <a:off x="681021" y="2390983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learn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600621" y="2777312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Interface must be intuitive and simple to use for every kind of user.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354499" y="4211442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Pleasant to use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271051" y="4582947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Features of the application must provide a better user experience than competition.  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grpSp>
        <p:nvGrpSpPr>
          <p:cNvPr id="340" name="Google Shape;340;p19"/>
          <p:cNvGrpSpPr/>
          <p:nvPr/>
        </p:nvGrpSpPr>
        <p:grpSpPr>
          <a:xfrm>
            <a:off x="3008378" y="2567820"/>
            <a:ext cx="503254" cy="109382"/>
            <a:chOff x="4401321" y="2898955"/>
            <a:chExt cx="572400" cy="96000"/>
          </a:xfrm>
        </p:grpSpPr>
        <p:sp>
          <p:nvSpPr>
            <p:cNvPr id="341" name="Google Shape;341;p19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42" name="Google Shape;342;p19"/>
            <p:cNvCxnSpPr>
              <a:stCxn id="341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43" name="Google Shape;343;p19"/>
          <p:cNvGrpSpPr/>
          <p:nvPr/>
        </p:nvGrpSpPr>
        <p:grpSpPr>
          <a:xfrm>
            <a:off x="2690114" y="4412898"/>
            <a:ext cx="503254" cy="109382"/>
            <a:chOff x="4401321" y="2898955"/>
            <a:chExt cx="572400" cy="96000"/>
          </a:xfrm>
        </p:grpSpPr>
        <p:sp>
          <p:nvSpPr>
            <p:cNvPr id="344" name="Google Shape;344;p19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FCB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45" name="Google Shape;345;p19"/>
            <p:cNvCxnSpPr>
              <a:stCxn id="344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FCB12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46" name="Google Shape;346;p19"/>
          <p:cNvGrpSpPr/>
          <p:nvPr/>
        </p:nvGrpSpPr>
        <p:grpSpPr>
          <a:xfrm>
            <a:off x="4668167" y="2390975"/>
            <a:ext cx="418174" cy="3471300"/>
            <a:chOff x="5216600" y="2263975"/>
            <a:chExt cx="503400" cy="3471300"/>
          </a:xfrm>
        </p:grpSpPr>
        <p:sp>
          <p:nvSpPr>
            <p:cNvPr id="347" name="Google Shape;347;p19"/>
            <p:cNvSpPr/>
            <p:nvPr/>
          </p:nvSpPr>
          <p:spPr>
            <a:xfrm flipH="1">
              <a:off x="5216600" y="2263975"/>
              <a:ext cx="503400" cy="34713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 rot="10800000">
              <a:off x="5216600" y="2263975"/>
              <a:ext cx="503400" cy="34713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19"/>
          <p:cNvSpPr txBox="1"/>
          <p:nvPr/>
        </p:nvSpPr>
        <p:spPr>
          <a:xfrm>
            <a:off x="5455750" y="2588975"/>
            <a:ext cx="30453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Merriweather"/>
                <a:ea typeface="Merriweather"/>
                <a:cs typeface="Merriweather"/>
                <a:sym typeface="Merriweather"/>
              </a:rPr>
              <a:t>Usability aspect of our design [1]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rbel"/>
              <a:buAutoNum type="arabicPeriod"/>
            </a:pPr>
            <a:r>
              <a:rPr b="1" lang="en-US" sz="1200">
                <a:latin typeface="Merriweather"/>
                <a:ea typeface="Merriweather"/>
                <a:cs typeface="Merriweather"/>
                <a:sym typeface="Merriweather"/>
              </a:rPr>
              <a:t>Learnability</a:t>
            </a:r>
            <a:r>
              <a:rPr lang="en-US" sz="1200">
                <a:latin typeface="Merriweather Light"/>
                <a:ea typeface="Merriweather Light"/>
                <a:cs typeface="Merriweather Light"/>
                <a:sym typeface="Merriweather Light"/>
              </a:rPr>
              <a:t>: How easy is it for new users to understand the features of the application?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rbel"/>
              <a:buAutoNum type="arabicPeriod"/>
            </a:pPr>
            <a:r>
              <a:rPr b="1" lang="en-US" sz="1200">
                <a:latin typeface="Merriweather"/>
                <a:ea typeface="Merriweather"/>
                <a:cs typeface="Merriweather"/>
                <a:sym typeface="Merriweather"/>
              </a:rPr>
              <a:t>Satisfaction</a:t>
            </a:r>
            <a:r>
              <a:rPr lang="en-US" sz="1200">
                <a:latin typeface="Merriweather Light"/>
                <a:ea typeface="Merriweather Light"/>
                <a:cs typeface="Merriweather Light"/>
                <a:sym typeface="Merriweather Light"/>
              </a:rPr>
              <a:t>: How satisfied are users after using the application?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" y="0"/>
            <a:ext cx="91350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0"/>
          <p:cNvSpPr txBox="1"/>
          <p:nvPr>
            <p:ph idx="1" type="body"/>
          </p:nvPr>
        </p:nvSpPr>
        <p:spPr>
          <a:xfrm>
            <a:off x="387250" y="1033226"/>
            <a:ext cx="83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latin typeface="Merriweather"/>
                <a:ea typeface="Merriweather"/>
                <a:cs typeface="Merriweather"/>
                <a:sym typeface="Merriweather"/>
              </a:rPr>
              <a:t>Creating a “responsive” design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6" name="Google Shape;356;p20"/>
          <p:cNvSpPr txBox="1"/>
          <p:nvPr>
            <p:ph idx="11" type="ftr"/>
          </p:nvPr>
        </p:nvSpPr>
        <p:spPr>
          <a:xfrm>
            <a:off x="1760225" y="6318250"/>
            <a:ext cx="7256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[1] - 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G. Waloszek and U. Kreichgauer, “User-Centered Evaluation of the Responsiveness of Applications,” in </a:t>
            </a:r>
            <a:r>
              <a:rPr i="1" lang="en-US" sz="800">
                <a:latin typeface="Times New Roman"/>
                <a:ea typeface="Times New Roman"/>
                <a:cs typeface="Times New Roman"/>
                <a:sym typeface="Times New Roman"/>
              </a:rPr>
              <a:t>Human-Computer Interaction – INTERACT 2009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, vol. 5726, T. Gross, J. Gulliksen, P. Kotzé, L. Oestreicher, P. Palanque, R. O. Prates, and M. Winckler, Eds. Berlin, Heidelberg: Springer Berlin Heidelberg, 2009, pp. 239–242.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7" name="Google Shape;357;p20"/>
          <p:cNvSpPr txBox="1"/>
          <p:nvPr>
            <p:ph idx="12" type="sldNum"/>
          </p:nvPr>
        </p:nvSpPr>
        <p:spPr>
          <a:xfrm>
            <a:off x="104240" y="6076361"/>
            <a:ext cx="68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20"/>
          <p:cNvSpPr txBox="1"/>
          <p:nvPr>
            <p:ph type="title"/>
          </p:nvPr>
        </p:nvSpPr>
        <p:spPr>
          <a:xfrm>
            <a:off x="387250" y="400973"/>
            <a:ext cx="8352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000">
                <a:latin typeface="Merriweather Black"/>
                <a:ea typeface="Merriweather Black"/>
                <a:cs typeface="Merriweather Black"/>
                <a:sym typeface="Merriweather Black"/>
              </a:rPr>
              <a:t>How we approach our work?</a:t>
            </a:r>
            <a:endParaRPr sz="3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4566326" y="1886250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2887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0" name="Google Shape;360;p20"/>
          <p:cNvSpPr/>
          <p:nvPr/>
        </p:nvSpPr>
        <p:spPr>
          <a:xfrm>
            <a:off x="4232827" y="3571151"/>
            <a:ext cx="1273200" cy="1464900"/>
          </a:xfrm>
          <a:prstGeom prst="parallelogram">
            <a:avLst>
              <a:gd fmla="val 25000" name="adj"/>
            </a:avLst>
          </a:prstGeom>
          <a:solidFill>
            <a:srgbClr val="F04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4493711" y="1886610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2887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4164207" y="3578513"/>
            <a:ext cx="316500" cy="1464900"/>
          </a:xfrm>
          <a:prstGeom prst="parallelogram">
            <a:avLst>
              <a:gd fmla="val 89648" name="adj"/>
            </a:avLst>
          </a:prstGeom>
          <a:solidFill>
            <a:srgbClr val="F04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4583431" y="3844863"/>
            <a:ext cx="637058" cy="824976"/>
          </a:xfrm>
          <a:custGeom>
            <a:rect b="b" l="l" r="r" t="t"/>
            <a:pathLst>
              <a:path extrusionOk="0" h="1641" w="1640">
                <a:moveTo>
                  <a:pt x="1438" y="392"/>
                </a:moveTo>
                <a:cubicBezTo>
                  <a:pt x="1439" y="392"/>
                  <a:pt x="1441" y="392"/>
                  <a:pt x="1442" y="392"/>
                </a:cubicBezTo>
                <a:cubicBezTo>
                  <a:pt x="1450" y="392"/>
                  <a:pt x="1458" y="389"/>
                  <a:pt x="1463" y="383"/>
                </a:cubicBezTo>
                <a:cubicBezTo>
                  <a:pt x="1629" y="218"/>
                  <a:pt x="1629" y="218"/>
                  <a:pt x="1629" y="218"/>
                </a:cubicBezTo>
                <a:cubicBezTo>
                  <a:pt x="1637" y="209"/>
                  <a:pt x="1640" y="197"/>
                  <a:pt x="1636" y="185"/>
                </a:cubicBezTo>
                <a:cubicBezTo>
                  <a:pt x="1632" y="174"/>
                  <a:pt x="1622" y="166"/>
                  <a:pt x="1610" y="165"/>
                </a:cubicBezTo>
                <a:cubicBezTo>
                  <a:pt x="1486" y="154"/>
                  <a:pt x="1486" y="154"/>
                  <a:pt x="1486" y="154"/>
                </a:cubicBezTo>
                <a:cubicBezTo>
                  <a:pt x="1475" y="30"/>
                  <a:pt x="1475" y="30"/>
                  <a:pt x="1475" y="30"/>
                </a:cubicBezTo>
                <a:cubicBezTo>
                  <a:pt x="1474" y="18"/>
                  <a:pt x="1466" y="8"/>
                  <a:pt x="1455" y="4"/>
                </a:cubicBezTo>
                <a:cubicBezTo>
                  <a:pt x="1444" y="0"/>
                  <a:pt x="1431" y="3"/>
                  <a:pt x="1423" y="11"/>
                </a:cubicBezTo>
                <a:cubicBezTo>
                  <a:pt x="1257" y="177"/>
                  <a:pt x="1257" y="177"/>
                  <a:pt x="1257" y="177"/>
                </a:cubicBezTo>
                <a:cubicBezTo>
                  <a:pt x="1251" y="183"/>
                  <a:pt x="1247" y="193"/>
                  <a:pt x="1248" y="202"/>
                </a:cubicBezTo>
                <a:cubicBezTo>
                  <a:pt x="1263" y="334"/>
                  <a:pt x="1263" y="334"/>
                  <a:pt x="1263" y="334"/>
                </a:cubicBezTo>
                <a:cubicBezTo>
                  <a:pt x="1232" y="365"/>
                  <a:pt x="1232" y="365"/>
                  <a:pt x="1232" y="365"/>
                </a:cubicBezTo>
                <a:cubicBezTo>
                  <a:pt x="1117" y="260"/>
                  <a:pt x="967" y="194"/>
                  <a:pt x="802" y="186"/>
                </a:cubicBezTo>
                <a:cubicBezTo>
                  <a:pt x="802" y="128"/>
                  <a:pt x="802" y="128"/>
                  <a:pt x="802" y="128"/>
                </a:cubicBezTo>
                <a:cubicBezTo>
                  <a:pt x="802" y="111"/>
                  <a:pt x="788" y="97"/>
                  <a:pt x="771" y="97"/>
                </a:cubicBezTo>
                <a:cubicBezTo>
                  <a:pt x="754" y="97"/>
                  <a:pt x="741" y="111"/>
                  <a:pt x="741" y="128"/>
                </a:cubicBezTo>
                <a:cubicBezTo>
                  <a:pt x="741" y="186"/>
                  <a:pt x="741" y="186"/>
                  <a:pt x="741" y="186"/>
                </a:cubicBezTo>
                <a:cubicBezTo>
                  <a:pt x="388" y="202"/>
                  <a:pt x="104" y="486"/>
                  <a:pt x="89" y="838"/>
                </a:cubicBezTo>
                <a:cubicBezTo>
                  <a:pt x="30" y="838"/>
                  <a:pt x="30" y="838"/>
                  <a:pt x="30" y="838"/>
                </a:cubicBezTo>
                <a:cubicBezTo>
                  <a:pt x="13" y="838"/>
                  <a:pt x="0" y="852"/>
                  <a:pt x="0" y="869"/>
                </a:cubicBezTo>
                <a:cubicBezTo>
                  <a:pt x="0" y="886"/>
                  <a:pt x="13" y="900"/>
                  <a:pt x="30" y="900"/>
                </a:cubicBezTo>
                <a:cubicBezTo>
                  <a:pt x="89" y="900"/>
                  <a:pt x="89" y="900"/>
                  <a:pt x="89" y="900"/>
                </a:cubicBezTo>
                <a:cubicBezTo>
                  <a:pt x="104" y="1252"/>
                  <a:pt x="388" y="1536"/>
                  <a:pt x="741" y="1552"/>
                </a:cubicBezTo>
                <a:cubicBezTo>
                  <a:pt x="741" y="1610"/>
                  <a:pt x="741" y="1610"/>
                  <a:pt x="741" y="1610"/>
                </a:cubicBezTo>
                <a:cubicBezTo>
                  <a:pt x="741" y="1627"/>
                  <a:pt x="754" y="1641"/>
                  <a:pt x="771" y="1641"/>
                </a:cubicBezTo>
                <a:cubicBezTo>
                  <a:pt x="788" y="1641"/>
                  <a:pt x="802" y="1627"/>
                  <a:pt x="802" y="1610"/>
                </a:cubicBezTo>
                <a:cubicBezTo>
                  <a:pt x="802" y="1552"/>
                  <a:pt x="802" y="1552"/>
                  <a:pt x="802" y="1552"/>
                </a:cubicBezTo>
                <a:cubicBezTo>
                  <a:pt x="1154" y="1536"/>
                  <a:pt x="1438" y="1252"/>
                  <a:pt x="1454" y="900"/>
                </a:cubicBezTo>
                <a:cubicBezTo>
                  <a:pt x="1512" y="900"/>
                  <a:pt x="1512" y="900"/>
                  <a:pt x="1512" y="900"/>
                </a:cubicBezTo>
                <a:cubicBezTo>
                  <a:pt x="1529" y="900"/>
                  <a:pt x="1543" y="886"/>
                  <a:pt x="1543" y="869"/>
                </a:cubicBezTo>
                <a:cubicBezTo>
                  <a:pt x="1543" y="852"/>
                  <a:pt x="1529" y="838"/>
                  <a:pt x="1512" y="838"/>
                </a:cubicBezTo>
                <a:cubicBezTo>
                  <a:pt x="1454" y="838"/>
                  <a:pt x="1454" y="838"/>
                  <a:pt x="1454" y="838"/>
                </a:cubicBezTo>
                <a:cubicBezTo>
                  <a:pt x="1446" y="673"/>
                  <a:pt x="1380" y="523"/>
                  <a:pt x="1275" y="408"/>
                </a:cubicBezTo>
                <a:cubicBezTo>
                  <a:pt x="1306" y="377"/>
                  <a:pt x="1306" y="377"/>
                  <a:pt x="1306" y="377"/>
                </a:cubicBezTo>
                <a:lnTo>
                  <a:pt x="1438" y="392"/>
                </a:lnTo>
                <a:close/>
                <a:moveTo>
                  <a:pt x="1420" y="101"/>
                </a:moveTo>
                <a:cubicBezTo>
                  <a:pt x="1427" y="185"/>
                  <a:pt x="1427" y="185"/>
                  <a:pt x="1427" y="185"/>
                </a:cubicBezTo>
                <a:cubicBezTo>
                  <a:pt x="1429" y="200"/>
                  <a:pt x="1440" y="212"/>
                  <a:pt x="1455" y="213"/>
                </a:cubicBezTo>
                <a:cubicBezTo>
                  <a:pt x="1539" y="221"/>
                  <a:pt x="1539" y="221"/>
                  <a:pt x="1539" y="221"/>
                </a:cubicBezTo>
                <a:cubicBezTo>
                  <a:pt x="1430" y="329"/>
                  <a:pt x="1430" y="329"/>
                  <a:pt x="1430" y="329"/>
                </a:cubicBezTo>
                <a:cubicBezTo>
                  <a:pt x="1323" y="317"/>
                  <a:pt x="1323" y="317"/>
                  <a:pt x="1323" y="317"/>
                </a:cubicBezTo>
                <a:cubicBezTo>
                  <a:pt x="1311" y="210"/>
                  <a:pt x="1311" y="210"/>
                  <a:pt x="1311" y="210"/>
                </a:cubicBezTo>
                <a:lnTo>
                  <a:pt x="1420" y="101"/>
                </a:lnTo>
                <a:close/>
                <a:moveTo>
                  <a:pt x="1392" y="838"/>
                </a:moveTo>
                <a:cubicBezTo>
                  <a:pt x="1349" y="838"/>
                  <a:pt x="1349" y="838"/>
                  <a:pt x="1349" y="838"/>
                </a:cubicBezTo>
                <a:cubicBezTo>
                  <a:pt x="1332" y="838"/>
                  <a:pt x="1318" y="852"/>
                  <a:pt x="1318" y="869"/>
                </a:cubicBezTo>
                <a:cubicBezTo>
                  <a:pt x="1318" y="886"/>
                  <a:pt x="1332" y="900"/>
                  <a:pt x="1349" y="900"/>
                </a:cubicBezTo>
                <a:cubicBezTo>
                  <a:pt x="1392" y="900"/>
                  <a:pt x="1392" y="900"/>
                  <a:pt x="1392" y="900"/>
                </a:cubicBezTo>
                <a:cubicBezTo>
                  <a:pt x="1377" y="1218"/>
                  <a:pt x="1120" y="1475"/>
                  <a:pt x="802" y="1490"/>
                </a:cubicBezTo>
                <a:cubicBezTo>
                  <a:pt x="802" y="1447"/>
                  <a:pt x="802" y="1447"/>
                  <a:pt x="802" y="1447"/>
                </a:cubicBezTo>
                <a:cubicBezTo>
                  <a:pt x="802" y="1430"/>
                  <a:pt x="788" y="1416"/>
                  <a:pt x="771" y="1416"/>
                </a:cubicBezTo>
                <a:cubicBezTo>
                  <a:pt x="754" y="1416"/>
                  <a:pt x="741" y="1430"/>
                  <a:pt x="741" y="1447"/>
                </a:cubicBezTo>
                <a:cubicBezTo>
                  <a:pt x="741" y="1490"/>
                  <a:pt x="741" y="1490"/>
                  <a:pt x="741" y="1490"/>
                </a:cubicBezTo>
                <a:cubicBezTo>
                  <a:pt x="422" y="1475"/>
                  <a:pt x="166" y="1218"/>
                  <a:pt x="150" y="900"/>
                </a:cubicBezTo>
                <a:cubicBezTo>
                  <a:pt x="193" y="900"/>
                  <a:pt x="193" y="900"/>
                  <a:pt x="193" y="900"/>
                </a:cubicBezTo>
                <a:cubicBezTo>
                  <a:pt x="210" y="900"/>
                  <a:pt x="224" y="886"/>
                  <a:pt x="224" y="869"/>
                </a:cubicBezTo>
                <a:cubicBezTo>
                  <a:pt x="224" y="852"/>
                  <a:pt x="210" y="838"/>
                  <a:pt x="193" y="838"/>
                </a:cubicBezTo>
                <a:cubicBezTo>
                  <a:pt x="150" y="838"/>
                  <a:pt x="150" y="838"/>
                  <a:pt x="150" y="838"/>
                </a:cubicBezTo>
                <a:cubicBezTo>
                  <a:pt x="166" y="520"/>
                  <a:pt x="422" y="263"/>
                  <a:pt x="741" y="248"/>
                </a:cubicBezTo>
                <a:cubicBezTo>
                  <a:pt x="741" y="291"/>
                  <a:pt x="741" y="291"/>
                  <a:pt x="741" y="291"/>
                </a:cubicBezTo>
                <a:cubicBezTo>
                  <a:pt x="741" y="308"/>
                  <a:pt x="754" y="322"/>
                  <a:pt x="771" y="322"/>
                </a:cubicBezTo>
                <a:cubicBezTo>
                  <a:pt x="788" y="322"/>
                  <a:pt x="802" y="308"/>
                  <a:pt x="802" y="291"/>
                </a:cubicBezTo>
                <a:cubicBezTo>
                  <a:pt x="802" y="248"/>
                  <a:pt x="802" y="248"/>
                  <a:pt x="802" y="248"/>
                </a:cubicBezTo>
                <a:cubicBezTo>
                  <a:pt x="950" y="255"/>
                  <a:pt x="1085" y="315"/>
                  <a:pt x="1189" y="408"/>
                </a:cubicBezTo>
                <a:cubicBezTo>
                  <a:pt x="1096" y="501"/>
                  <a:pt x="1096" y="501"/>
                  <a:pt x="1096" y="501"/>
                </a:cubicBezTo>
                <a:cubicBezTo>
                  <a:pt x="1009" y="424"/>
                  <a:pt x="896" y="378"/>
                  <a:pt x="771" y="378"/>
                </a:cubicBezTo>
                <a:cubicBezTo>
                  <a:pt x="500" y="378"/>
                  <a:pt x="280" y="598"/>
                  <a:pt x="280" y="869"/>
                </a:cubicBezTo>
                <a:cubicBezTo>
                  <a:pt x="280" y="1140"/>
                  <a:pt x="500" y="1360"/>
                  <a:pt x="771" y="1360"/>
                </a:cubicBezTo>
                <a:cubicBezTo>
                  <a:pt x="1042" y="1360"/>
                  <a:pt x="1263" y="1140"/>
                  <a:pt x="1263" y="869"/>
                </a:cubicBezTo>
                <a:cubicBezTo>
                  <a:pt x="1263" y="745"/>
                  <a:pt x="1216" y="631"/>
                  <a:pt x="1140" y="544"/>
                </a:cubicBezTo>
                <a:cubicBezTo>
                  <a:pt x="1232" y="452"/>
                  <a:pt x="1232" y="452"/>
                  <a:pt x="1232" y="452"/>
                </a:cubicBezTo>
                <a:cubicBezTo>
                  <a:pt x="1326" y="555"/>
                  <a:pt x="1385" y="690"/>
                  <a:pt x="1392" y="838"/>
                </a:cubicBezTo>
                <a:close/>
                <a:moveTo>
                  <a:pt x="750" y="891"/>
                </a:moveTo>
                <a:cubicBezTo>
                  <a:pt x="756" y="897"/>
                  <a:pt x="763" y="900"/>
                  <a:pt x="771" y="900"/>
                </a:cubicBezTo>
                <a:cubicBezTo>
                  <a:pt x="779" y="900"/>
                  <a:pt x="787" y="897"/>
                  <a:pt x="793" y="891"/>
                </a:cubicBezTo>
                <a:cubicBezTo>
                  <a:pt x="960" y="724"/>
                  <a:pt x="960" y="724"/>
                  <a:pt x="960" y="724"/>
                </a:cubicBezTo>
                <a:cubicBezTo>
                  <a:pt x="991" y="764"/>
                  <a:pt x="1009" y="814"/>
                  <a:pt x="1009" y="869"/>
                </a:cubicBezTo>
                <a:cubicBezTo>
                  <a:pt x="1009" y="1000"/>
                  <a:pt x="902" y="1107"/>
                  <a:pt x="771" y="1107"/>
                </a:cubicBezTo>
                <a:cubicBezTo>
                  <a:pt x="640" y="1107"/>
                  <a:pt x="533" y="1000"/>
                  <a:pt x="533" y="869"/>
                </a:cubicBezTo>
                <a:cubicBezTo>
                  <a:pt x="533" y="738"/>
                  <a:pt x="640" y="631"/>
                  <a:pt x="771" y="631"/>
                </a:cubicBezTo>
                <a:cubicBezTo>
                  <a:pt x="826" y="631"/>
                  <a:pt x="876" y="650"/>
                  <a:pt x="916" y="681"/>
                </a:cubicBezTo>
                <a:cubicBezTo>
                  <a:pt x="750" y="847"/>
                  <a:pt x="750" y="847"/>
                  <a:pt x="750" y="847"/>
                </a:cubicBezTo>
                <a:cubicBezTo>
                  <a:pt x="738" y="859"/>
                  <a:pt x="738" y="879"/>
                  <a:pt x="750" y="891"/>
                </a:cubicBezTo>
                <a:close/>
                <a:moveTo>
                  <a:pt x="771" y="570"/>
                </a:moveTo>
                <a:cubicBezTo>
                  <a:pt x="606" y="570"/>
                  <a:pt x="472" y="704"/>
                  <a:pt x="472" y="869"/>
                </a:cubicBezTo>
                <a:cubicBezTo>
                  <a:pt x="472" y="1034"/>
                  <a:pt x="606" y="1169"/>
                  <a:pt x="771" y="1169"/>
                </a:cubicBezTo>
                <a:cubicBezTo>
                  <a:pt x="936" y="1169"/>
                  <a:pt x="1071" y="1034"/>
                  <a:pt x="1071" y="869"/>
                </a:cubicBezTo>
                <a:cubicBezTo>
                  <a:pt x="1071" y="798"/>
                  <a:pt x="1045" y="732"/>
                  <a:pt x="1003" y="680"/>
                </a:cubicBezTo>
                <a:cubicBezTo>
                  <a:pt x="1096" y="588"/>
                  <a:pt x="1096" y="588"/>
                  <a:pt x="1096" y="588"/>
                </a:cubicBezTo>
                <a:cubicBezTo>
                  <a:pt x="1162" y="663"/>
                  <a:pt x="1201" y="762"/>
                  <a:pt x="1201" y="869"/>
                </a:cubicBezTo>
                <a:cubicBezTo>
                  <a:pt x="1201" y="1106"/>
                  <a:pt x="1008" y="1299"/>
                  <a:pt x="771" y="1299"/>
                </a:cubicBezTo>
                <a:cubicBezTo>
                  <a:pt x="534" y="1299"/>
                  <a:pt x="341" y="1106"/>
                  <a:pt x="341" y="869"/>
                </a:cubicBezTo>
                <a:cubicBezTo>
                  <a:pt x="341" y="632"/>
                  <a:pt x="534" y="439"/>
                  <a:pt x="771" y="439"/>
                </a:cubicBezTo>
                <a:cubicBezTo>
                  <a:pt x="879" y="439"/>
                  <a:pt x="977" y="479"/>
                  <a:pt x="1053" y="544"/>
                </a:cubicBezTo>
                <a:cubicBezTo>
                  <a:pt x="960" y="637"/>
                  <a:pt x="960" y="637"/>
                  <a:pt x="960" y="637"/>
                </a:cubicBezTo>
                <a:cubicBezTo>
                  <a:pt x="908" y="595"/>
                  <a:pt x="843" y="570"/>
                  <a:pt x="771" y="570"/>
                </a:cubicBezTo>
                <a:close/>
                <a:moveTo>
                  <a:pt x="771" y="570"/>
                </a:moveTo>
                <a:cubicBezTo>
                  <a:pt x="771" y="570"/>
                  <a:pt x="771" y="570"/>
                  <a:pt x="771" y="5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6129942" y="1993858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Highly responsive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6129942" y="2365362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 must acknowledge every user interaction quickly.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5852772" y="3633879"/>
            <a:ext cx="2297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4546A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Achieves expected tasks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5812122" y="4288508"/>
            <a:ext cx="2379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97979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Features must be fully functional and must not break application in case of certain user actions.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68" name="Google Shape;368;p20"/>
          <p:cNvGrpSpPr/>
          <p:nvPr/>
        </p:nvGrpSpPr>
        <p:grpSpPr>
          <a:xfrm rot="10800000">
            <a:off x="5628307" y="2159751"/>
            <a:ext cx="503254" cy="109382"/>
            <a:chOff x="4401321" y="2898955"/>
            <a:chExt cx="572400" cy="96000"/>
          </a:xfrm>
        </p:grpSpPr>
        <p:sp>
          <p:nvSpPr>
            <p:cNvPr id="369" name="Google Shape;369;p20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288791"/>
            </a:solidFill>
            <a:ln cap="flat" cmpd="sng" w="12700">
              <a:solidFill>
                <a:srgbClr val="2887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70" name="Google Shape;370;p20"/>
            <p:cNvCxnSpPr>
              <a:stCxn id="369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2887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5323229" y="3801039"/>
            <a:ext cx="503254" cy="109382"/>
            <a:chOff x="4401321" y="2898955"/>
            <a:chExt cx="572400" cy="96000"/>
          </a:xfrm>
        </p:grpSpPr>
        <p:sp>
          <p:nvSpPr>
            <p:cNvPr id="372" name="Google Shape;372;p20"/>
            <p:cNvSpPr/>
            <p:nvPr/>
          </p:nvSpPr>
          <p:spPr>
            <a:xfrm>
              <a:off x="4401321" y="2898955"/>
              <a:ext cx="96000" cy="96000"/>
            </a:xfrm>
            <a:prstGeom prst="ellipse">
              <a:avLst/>
            </a:prstGeom>
            <a:solidFill>
              <a:srgbClr val="F04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73" name="Google Shape;373;p20"/>
            <p:cNvCxnSpPr>
              <a:stCxn id="372" idx="6"/>
            </p:cNvCxnSpPr>
            <p:nvPr/>
          </p:nvCxnSpPr>
          <p:spPr>
            <a:xfrm>
              <a:off x="4497321" y="2946955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F0413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4" name="Google Shape;374;p20"/>
          <p:cNvGrpSpPr/>
          <p:nvPr/>
        </p:nvGrpSpPr>
        <p:grpSpPr>
          <a:xfrm>
            <a:off x="4832180" y="2296726"/>
            <a:ext cx="663778" cy="600821"/>
            <a:chOff x="5703888" y="4146550"/>
            <a:chExt cx="2230437" cy="1557337"/>
          </a:xfrm>
        </p:grpSpPr>
        <p:sp>
          <p:nvSpPr>
            <p:cNvPr id="375" name="Google Shape;375;p20"/>
            <p:cNvSpPr/>
            <p:nvPr/>
          </p:nvSpPr>
          <p:spPr>
            <a:xfrm>
              <a:off x="5781675" y="5616575"/>
              <a:ext cx="85725" cy="87312"/>
            </a:xfrm>
            <a:custGeom>
              <a:rect b="b" l="l" r="r" t="t"/>
              <a:pathLst>
                <a:path extrusionOk="0" h="64" w="63">
                  <a:moveTo>
                    <a:pt x="32" y="0"/>
                  </a:moveTo>
                  <a:cubicBezTo>
                    <a:pt x="23" y="0"/>
                    <a:pt x="15" y="4"/>
                    <a:pt x="9" y="10"/>
                  </a:cubicBezTo>
                  <a:cubicBezTo>
                    <a:pt x="3" y="16"/>
                    <a:pt x="0" y="24"/>
                    <a:pt x="0" y="32"/>
                  </a:cubicBezTo>
                  <a:cubicBezTo>
                    <a:pt x="0" y="41"/>
                    <a:pt x="3" y="49"/>
                    <a:pt x="9" y="55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40" y="64"/>
                    <a:pt x="48" y="61"/>
                    <a:pt x="54" y="55"/>
                  </a:cubicBezTo>
                  <a:cubicBezTo>
                    <a:pt x="60" y="49"/>
                    <a:pt x="63" y="41"/>
                    <a:pt x="63" y="32"/>
                  </a:cubicBezTo>
                  <a:cubicBezTo>
                    <a:pt x="63" y="24"/>
                    <a:pt x="60" y="16"/>
                    <a:pt x="54" y="10"/>
                  </a:cubicBezTo>
                  <a:cubicBezTo>
                    <a:pt x="48" y="4"/>
                    <a:pt x="40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775450" y="4146550"/>
              <a:ext cx="87312" cy="87312"/>
            </a:xfrm>
            <a:custGeom>
              <a:rect b="b" l="l" r="r" t="t"/>
              <a:pathLst>
                <a:path extrusionOk="0" h="64" w="64">
                  <a:moveTo>
                    <a:pt x="32" y="64"/>
                  </a:moveTo>
                  <a:cubicBezTo>
                    <a:pt x="49" y="64"/>
                    <a:pt x="64" y="50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  <a:moveTo>
                    <a:pt x="32" y="64"/>
                  </a:moveTo>
                  <a:cubicBezTo>
                    <a:pt x="32" y="64"/>
                    <a:pt x="32" y="64"/>
                    <a:pt x="32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6119813" y="4360863"/>
              <a:ext cx="98425" cy="92075"/>
            </a:xfrm>
            <a:custGeom>
              <a:rect b="b" l="l" r="r" t="t"/>
              <a:pathLst>
                <a:path extrusionOk="0" h="68" w="72">
                  <a:moveTo>
                    <a:pt x="36" y="68"/>
                  </a:moveTo>
                  <a:cubicBezTo>
                    <a:pt x="43" y="68"/>
                    <a:pt x="50" y="66"/>
                    <a:pt x="56" y="61"/>
                  </a:cubicBezTo>
                  <a:cubicBezTo>
                    <a:pt x="70" y="51"/>
                    <a:pt x="72" y="31"/>
                    <a:pt x="62" y="17"/>
                  </a:cubicBezTo>
                  <a:cubicBezTo>
                    <a:pt x="51" y="3"/>
                    <a:pt x="31" y="0"/>
                    <a:pt x="17" y="11"/>
                  </a:cubicBezTo>
                  <a:cubicBezTo>
                    <a:pt x="3" y="21"/>
                    <a:pt x="0" y="41"/>
                    <a:pt x="11" y="55"/>
                  </a:cubicBezTo>
                  <a:cubicBezTo>
                    <a:pt x="17" y="63"/>
                    <a:pt x="27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7658100" y="4611688"/>
              <a:ext cx="98425" cy="93662"/>
            </a:xfrm>
            <a:custGeom>
              <a:rect b="b" l="l" r="r" t="t"/>
              <a:pathLst>
                <a:path extrusionOk="0" h="68" w="72">
                  <a:moveTo>
                    <a:pt x="36" y="68"/>
                  </a:moveTo>
                  <a:cubicBezTo>
                    <a:pt x="42" y="68"/>
                    <a:pt x="49" y="66"/>
                    <a:pt x="54" y="62"/>
                  </a:cubicBezTo>
                  <a:cubicBezTo>
                    <a:pt x="69" y="53"/>
                    <a:pt x="72" y="33"/>
                    <a:pt x="63" y="18"/>
                  </a:cubicBezTo>
                  <a:cubicBezTo>
                    <a:pt x="53" y="4"/>
                    <a:pt x="33" y="0"/>
                    <a:pt x="18" y="10"/>
                  </a:cubicBezTo>
                  <a:cubicBezTo>
                    <a:pt x="4" y="20"/>
                    <a:pt x="0" y="39"/>
                    <a:pt x="10" y="54"/>
                  </a:cubicBezTo>
                  <a:cubicBezTo>
                    <a:pt x="16" y="63"/>
                    <a:pt x="26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7419975" y="4359275"/>
              <a:ext cx="98425" cy="92075"/>
            </a:xfrm>
            <a:custGeom>
              <a:rect b="b" l="l" r="r" t="t"/>
              <a:pathLst>
                <a:path extrusionOk="0" h="68" w="72">
                  <a:moveTo>
                    <a:pt x="16" y="62"/>
                  </a:moveTo>
                  <a:cubicBezTo>
                    <a:pt x="22" y="66"/>
                    <a:pt x="29" y="68"/>
                    <a:pt x="36" y="68"/>
                  </a:cubicBezTo>
                  <a:cubicBezTo>
                    <a:pt x="45" y="68"/>
                    <a:pt x="55" y="64"/>
                    <a:pt x="61" y="56"/>
                  </a:cubicBezTo>
                  <a:cubicBezTo>
                    <a:pt x="72" y="42"/>
                    <a:pt x="69" y="22"/>
                    <a:pt x="55" y="11"/>
                  </a:cubicBezTo>
                  <a:cubicBezTo>
                    <a:pt x="41" y="0"/>
                    <a:pt x="21" y="3"/>
                    <a:pt x="10" y="17"/>
                  </a:cubicBezTo>
                  <a:cubicBezTo>
                    <a:pt x="0" y="31"/>
                    <a:pt x="2" y="51"/>
                    <a:pt x="16" y="62"/>
                  </a:cubicBezTo>
                  <a:close/>
                  <a:moveTo>
                    <a:pt x="16" y="62"/>
                  </a:moveTo>
                  <a:cubicBezTo>
                    <a:pt x="16" y="62"/>
                    <a:pt x="16" y="62"/>
                    <a:pt x="16" y="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7805738" y="4929188"/>
              <a:ext cx="95250" cy="90487"/>
            </a:xfrm>
            <a:custGeom>
              <a:rect b="b" l="l" r="r" t="t"/>
              <a:pathLst>
                <a:path extrusionOk="0" h="67" w="71">
                  <a:moveTo>
                    <a:pt x="5" y="43"/>
                  </a:moveTo>
                  <a:cubicBezTo>
                    <a:pt x="9" y="58"/>
                    <a:pt x="21" y="67"/>
                    <a:pt x="35" y="67"/>
                  </a:cubicBezTo>
                  <a:cubicBezTo>
                    <a:pt x="38" y="67"/>
                    <a:pt x="41" y="66"/>
                    <a:pt x="44" y="66"/>
                  </a:cubicBezTo>
                  <a:cubicBezTo>
                    <a:pt x="61" y="61"/>
                    <a:pt x="71" y="43"/>
                    <a:pt x="66" y="26"/>
                  </a:cubicBezTo>
                  <a:cubicBezTo>
                    <a:pt x="61" y="10"/>
                    <a:pt x="44" y="0"/>
                    <a:pt x="27" y="4"/>
                  </a:cubicBezTo>
                  <a:cubicBezTo>
                    <a:pt x="10" y="9"/>
                    <a:pt x="0" y="27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7113588" y="4197350"/>
              <a:ext cx="96837" cy="92075"/>
            </a:xfrm>
            <a:custGeom>
              <a:rect b="b" l="l" r="r" t="t"/>
              <a:pathLst>
                <a:path extrusionOk="0" h="67" w="72">
                  <a:moveTo>
                    <a:pt x="26" y="66"/>
                  </a:moveTo>
                  <a:cubicBezTo>
                    <a:pt x="26" y="66"/>
                    <a:pt x="26" y="66"/>
                    <a:pt x="26" y="66"/>
                  </a:cubicBezTo>
                  <a:cubicBezTo>
                    <a:pt x="29" y="67"/>
                    <a:pt x="33" y="67"/>
                    <a:pt x="36" y="67"/>
                  </a:cubicBezTo>
                  <a:cubicBezTo>
                    <a:pt x="49" y="67"/>
                    <a:pt x="62" y="59"/>
                    <a:pt x="66" y="46"/>
                  </a:cubicBezTo>
                  <a:cubicBezTo>
                    <a:pt x="72" y="29"/>
                    <a:pt x="63" y="11"/>
                    <a:pt x="46" y="5"/>
                  </a:cubicBezTo>
                  <a:cubicBezTo>
                    <a:pt x="29" y="0"/>
                    <a:pt x="11" y="9"/>
                    <a:pt x="6" y="25"/>
                  </a:cubicBezTo>
                  <a:cubicBezTo>
                    <a:pt x="0" y="42"/>
                    <a:pt x="9" y="60"/>
                    <a:pt x="26" y="66"/>
                  </a:cubicBezTo>
                  <a:close/>
                  <a:moveTo>
                    <a:pt x="26" y="66"/>
                  </a:moveTo>
                  <a:cubicBezTo>
                    <a:pt x="26" y="66"/>
                    <a:pt x="26" y="66"/>
                    <a:pt x="2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6427788" y="4197350"/>
              <a:ext cx="96837" cy="93662"/>
            </a:xfrm>
            <a:custGeom>
              <a:rect b="b" l="l" r="r" t="t"/>
              <a:pathLst>
                <a:path extrusionOk="0" h="68" w="71">
                  <a:moveTo>
                    <a:pt x="36" y="68"/>
                  </a:moveTo>
                  <a:cubicBezTo>
                    <a:pt x="39" y="68"/>
                    <a:pt x="42" y="67"/>
                    <a:pt x="46" y="66"/>
                  </a:cubicBezTo>
                  <a:cubicBezTo>
                    <a:pt x="63" y="60"/>
                    <a:pt x="71" y="42"/>
                    <a:pt x="66" y="25"/>
                  </a:cubicBezTo>
                  <a:cubicBezTo>
                    <a:pt x="60" y="9"/>
                    <a:pt x="42" y="0"/>
                    <a:pt x="25" y="5"/>
                  </a:cubicBezTo>
                  <a:cubicBezTo>
                    <a:pt x="9" y="11"/>
                    <a:pt x="0" y="29"/>
                    <a:pt x="5" y="46"/>
                  </a:cubicBezTo>
                  <a:cubicBezTo>
                    <a:pt x="10" y="59"/>
                    <a:pt x="22" y="68"/>
                    <a:pt x="36" y="68"/>
                  </a:cubicBezTo>
                  <a:close/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7845425" y="5276850"/>
              <a:ext cx="88900" cy="87312"/>
            </a:xfrm>
            <a:custGeom>
              <a:rect b="b" l="l" r="r" t="t"/>
              <a:pathLst>
                <a:path extrusionOk="0" h="65" w="65">
                  <a:moveTo>
                    <a:pt x="34" y="1"/>
                  </a:moveTo>
                  <a:cubicBezTo>
                    <a:pt x="17" y="0"/>
                    <a:pt x="2" y="14"/>
                    <a:pt x="1" y="31"/>
                  </a:cubicBezTo>
                  <a:cubicBezTo>
                    <a:pt x="0" y="49"/>
                    <a:pt x="13" y="64"/>
                    <a:pt x="31" y="65"/>
                  </a:cubicBezTo>
                  <a:cubicBezTo>
                    <a:pt x="31" y="65"/>
                    <a:pt x="32" y="65"/>
                    <a:pt x="33" y="65"/>
                  </a:cubicBezTo>
                  <a:cubicBezTo>
                    <a:pt x="49" y="65"/>
                    <a:pt x="63" y="52"/>
                    <a:pt x="64" y="35"/>
                  </a:cubicBezTo>
                  <a:cubicBezTo>
                    <a:pt x="65" y="17"/>
                    <a:pt x="52" y="2"/>
                    <a:pt x="34" y="1"/>
                  </a:cubicBezTo>
                  <a:close/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703888" y="5278438"/>
              <a:ext cx="90487" cy="87312"/>
            </a:xfrm>
            <a:custGeom>
              <a:rect b="b" l="l" r="r" t="t"/>
              <a:pathLst>
                <a:path extrusionOk="0" h="65" w="66">
                  <a:moveTo>
                    <a:pt x="65" y="31"/>
                  </a:moveTo>
                  <a:cubicBezTo>
                    <a:pt x="64" y="14"/>
                    <a:pt x="49" y="0"/>
                    <a:pt x="31" y="1"/>
                  </a:cubicBezTo>
                  <a:cubicBezTo>
                    <a:pt x="14" y="2"/>
                    <a:pt x="0" y="17"/>
                    <a:pt x="1" y="35"/>
                  </a:cubicBezTo>
                  <a:cubicBezTo>
                    <a:pt x="2" y="52"/>
                    <a:pt x="16" y="65"/>
                    <a:pt x="33" y="65"/>
                  </a:cubicBezTo>
                  <a:cubicBezTo>
                    <a:pt x="33" y="65"/>
                    <a:pt x="34" y="65"/>
                    <a:pt x="35" y="65"/>
                  </a:cubicBezTo>
                  <a:cubicBezTo>
                    <a:pt x="52" y="64"/>
                    <a:pt x="66" y="49"/>
                    <a:pt x="65" y="31"/>
                  </a:cubicBez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737225" y="4929188"/>
              <a:ext cx="96837" cy="92075"/>
            </a:xfrm>
            <a:custGeom>
              <a:rect b="b" l="l" r="r" t="t"/>
              <a:pathLst>
                <a:path extrusionOk="0" h="68" w="71">
                  <a:moveTo>
                    <a:pt x="27" y="67"/>
                  </a:moveTo>
                  <a:cubicBezTo>
                    <a:pt x="30" y="67"/>
                    <a:pt x="33" y="68"/>
                    <a:pt x="36" y="68"/>
                  </a:cubicBezTo>
                  <a:cubicBezTo>
                    <a:pt x="50" y="68"/>
                    <a:pt x="63" y="58"/>
                    <a:pt x="66" y="44"/>
                  </a:cubicBezTo>
                  <a:cubicBezTo>
                    <a:pt x="71" y="27"/>
                    <a:pt x="61" y="10"/>
                    <a:pt x="44" y="5"/>
                  </a:cubicBezTo>
                  <a:cubicBezTo>
                    <a:pt x="27" y="0"/>
                    <a:pt x="10" y="10"/>
                    <a:pt x="5" y="27"/>
                  </a:cubicBezTo>
                  <a:cubicBezTo>
                    <a:pt x="0" y="44"/>
                    <a:pt x="10" y="62"/>
                    <a:pt x="27" y="67"/>
                  </a:cubicBezTo>
                  <a:close/>
                  <a:moveTo>
                    <a:pt x="27" y="67"/>
                  </a:moveTo>
                  <a:cubicBezTo>
                    <a:pt x="27" y="67"/>
                    <a:pt x="27" y="67"/>
                    <a:pt x="27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5881688" y="4611688"/>
              <a:ext cx="98425" cy="93662"/>
            </a:xfrm>
            <a:custGeom>
              <a:rect b="b" l="l" r="r" t="t"/>
              <a:pathLst>
                <a:path extrusionOk="0" h="69" w="73">
                  <a:moveTo>
                    <a:pt x="19" y="63"/>
                  </a:moveTo>
                  <a:cubicBezTo>
                    <a:pt x="24" y="67"/>
                    <a:pt x="31" y="69"/>
                    <a:pt x="37" y="69"/>
                  </a:cubicBezTo>
                  <a:cubicBezTo>
                    <a:pt x="47" y="69"/>
                    <a:pt x="57" y="64"/>
                    <a:pt x="63" y="55"/>
                  </a:cubicBezTo>
                  <a:cubicBezTo>
                    <a:pt x="73" y="40"/>
                    <a:pt x="69" y="20"/>
                    <a:pt x="55" y="10"/>
                  </a:cubicBezTo>
                  <a:cubicBezTo>
                    <a:pt x="40" y="0"/>
                    <a:pt x="20" y="4"/>
                    <a:pt x="10" y="19"/>
                  </a:cubicBezTo>
                  <a:cubicBezTo>
                    <a:pt x="0" y="33"/>
                    <a:pt x="4" y="53"/>
                    <a:pt x="19" y="63"/>
                  </a:cubicBezTo>
                  <a:close/>
                  <a:moveTo>
                    <a:pt x="19" y="63"/>
                  </a:moveTo>
                  <a:cubicBezTo>
                    <a:pt x="19" y="63"/>
                    <a:pt x="19" y="63"/>
                    <a:pt x="19" y="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7770813" y="5616575"/>
              <a:ext cx="87312" cy="87312"/>
            </a:xfrm>
            <a:custGeom>
              <a:rect b="b" l="l" r="r" t="t"/>
              <a:pathLst>
                <a:path extrusionOk="0" h="64" w="64">
                  <a:moveTo>
                    <a:pt x="32" y="0"/>
                  </a:moveTo>
                  <a:cubicBezTo>
                    <a:pt x="23" y="0"/>
                    <a:pt x="15" y="4"/>
                    <a:pt x="9" y="10"/>
                  </a:cubicBezTo>
                  <a:cubicBezTo>
                    <a:pt x="3" y="16"/>
                    <a:pt x="0" y="24"/>
                    <a:pt x="0" y="32"/>
                  </a:cubicBezTo>
                  <a:cubicBezTo>
                    <a:pt x="0" y="41"/>
                    <a:pt x="3" y="49"/>
                    <a:pt x="9" y="55"/>
                  </a:cubicBezTo>
                  <a:cubicBezTo>
                    <a:pt x="15" y="61"/>
                    <a:pt x="23" y="64"/>
                    <a:pt x="32" y="64"/>
                  </a:cubicBezTo>
                  <a:cubicBezTo>
                    <a:pt x="40" y="64"/>
                    <a:pt x="48" y="61"/>
                    <a:pt x="54" y="55"/>
                  </a:cubicBezTo>
                  <a:cubicBezTo>
                    <a:pt x="60" y="49"/>
                    <a:pt x="64" y="41"/>
                    <a:pt x="64" y="32"/>
                  </a:cubicBezTo>
                  <a:cubicBezTo>
                    <a:pt x="64" y="24"/>
                    <a:pt x="60" y="16"/>
                    <a:pt x="54" y="10"/>
                  </a:cubicBezTo>
                  <a:cubicBezTo>
                    <a:pt x="48" y="4"/>
                    <a:pt x="40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5876925" y="4319588"/>
              <a:ext cx="1884361" cy="1320800"/>
            </a:xfrm>
            <a:custGeom>
              <a:rect b="b" l="l" r="r" t="t"/>
              <a:pathLst>
                <a:path extrusionOk="0" h="972" w="1386">
                  <a:moveTo>
                    <a:pt x="693" y="0"/>
                  </a:moveTo>
                  <a:cubicBezTo>
                    <a:pt x="311" y="0"/>
                    <a:pt x="0" y="311"/>
                    <a:pt x="0" y="693"/>
                  </a:cubicBezTo>
                  <a:cubicBezTo>
                    <a:pt x="0" y="782"/>
                    <a:pt x="17" y="869"/>
                    <a:pt x="50" y="952"/>
                  </a:cubicBezTo>
                  <a:cubicBezTo>
                    <a:pt x="55" y="964"/>
                    <a:pt x="67" y="972"/>
                    <a:pt x="80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93" y="972"/>
                    <a:pt x="404" y="965"/>
                    <a:pt x="409" y="954"/>
                  </a:cubicBezTo>
                  <a:cubicBezTo>
                    <a:pt x="415" y="943"/>
                    <a:pt x="413" y="930"/>
                    <a:pt x="406" y="920"/>
                  </a:cubicBezTo>
                  <a:cubicBezTo>
                    <a:pt x="354" y="855"/>
                    <a:pt x="327" y="776"/>
                    <a:pt x="327" y="693"/>
                  </a:cubicBezTo>
                  <a:cubicBezTo>
                    <a:pt x="327" y="491"/>
                    <a:pt x="491" y="326"/>
                    <a:pt x="693" y="326"/>
                  </a:cubicBezTo>
                  <a:cubicBezTo>
                    <a:pt x="895" y="326"/>
                    <a:pt x="1060" y="491"/>
                    <a:pt x="1060" y="693"/>
                  </a:cubicBezTo>
                  <a:cubicBezTo>
                    <a:pt x="1060" y="776"/>
                    <a:pt x="1032" y="855"/>
                    <a:pt x="981" y="920"/>
                  </a:cubicBezTo>
                  <a:cubicBezTo>
                    <a:pt x="973" y="930"/>
                    <a:pt x="972" y="943"/>
                    <a:pt x="977" y="954"/>
                  </a:cubicBezTo>
                  <a:cubicBezTo>
                    <a:pt x="982" y="965"/>
                    <a:pt x="993" y="972"/>
                    <a:pt x="1006" y="972"/>
                  </a:cubicBezTo>
                  <a:cubicBezTo>
                    <a:pt x="1307" y="972"/>
                    <a:pt x="1307" y="972"/>
                    <a:pt x="1307" y="972"/>
                  </a:cubicBezTo>
                  <a:cubicBezTo>
                    <a:pt x="1320" y="972"/>
                    <a:pt x="1331" y="964"/>
                    <a:pt x="1336" y="952"/>
                  </a:cubicBezTo>
                  <a:cubicBezTo>
                    <a:pt x="1369" y="869"/>
                    <a:pt x="1386" y="782"/>
                    <a:pt x="1386" y="693"/>
                  </a:cubicBezTo>
                  <a:cubicBezTo>
                    <a:pt x="1386" y="311"/>
                    <a:pt x="1075" y="0"/>
                    <a:pt x="693" y="0"/>
                  </a:cubicBezTo>
                  <a:close/>
                  <a:moveTo>
                    <a:pt x="102" y="908"/>
                  </a:moveTo>
                  <a:cubicBezTo>
                    <a:pt x="80" y="850"/>
                    <a:pt x="68" y="789"/>
                    <a:pt x="65" y="727"/>
                  </a:cubicBezTo>
                  <a:cubicBezTo>
                    <a:pt x="264" y="727"/>
                    <a:pt x="264" y="727"/>
                    <a:pt x="264" y="727"/>
                  </a:cubicBezTo>
                  <a:cubicBezTo>
                    <a:pt x="269" y="791"/>
                    <a:pt x="288" y="852"/>
                    <a:pt x="321" y="908"/>
                  </a:cubicBezTo>
                  <a:lnTo>
                    <a:pt x="102" y="908"/>
                  </a:lnTo>
                  <a:close/>
                  <a:moveTo>
                    <a:pt x="264" y="663"/>
                  </a:moveTo>
                  <a:cubicBezTo>
                    <a:pt x="65" y="663"/>
                    <a:pt x="65" y="663"/>
                    <a:pt x="65" y="663"/>
                  </a:cubicBezTo>
                  <a:cubicBezTo>
                    <a:pt x="72" y="513"/>
                    <a:pt x="131" y="377"/>
                    <a:pt x="226" y="272"/>
                  </a:cubicBezTo>
                  <a:cubicBezTo>
                    <a:pt x="367" y="413"/>
                    <a:pt x="367" y="413"/>
                    <a:pt x="367" y="413"/>
                  </a:cubicBezTo>
                  <a:cubicBezTo>
                    <a:pt x="308" y="481"/>
                    <a:pt x="271" y="568"/>
                    <a:pt x="264" y="663"/>
                  </a:cubicBezTo>
                  <a:close/>
                  <a:moveTo>
                    <a:pt x="661" y="264"/>
                  </a:moveTo>
                  <a:cubicBezTo>
                    <a:pt x="566" y="271"/>
                    <a:pt x="479" y="309"/>
                    <a:pt x="411" y="368"/>
                  </a:cubicBezTo>
                  <a:cubicBezTo>
                    <a:pt x="270" y="227"/>
                    <a:pt x="270" y="227"/>
                    <a:pt x="270" y="227"/>
                  </a:cubicBezTo>
                  <a:cubicBezTo>
                    <a:pt x="375" y="132"/>
                    <a:pt x="511" y="72"/>
                    <a:pt x="661" y="64"/>
                  </a:cubicBezTo>
                  <a:lnTo>
                    <a:pt x="661" y="264"/>
                  </a:lnTo>
                  <a:close/>
                  <a:moveTo>
                    <a:pt x="725" y="264"/>
                  </a:moveTo>
                  <a:cubicBezTo>
                    <a:pt x="725" y="64"/>
                    <a:pt x="725" y="64"/>
                    <a:pt x="725" y="64"/>
                  </a:cubicBezTo>
                  <a:cubicBezTo>
                    <a:pt x="875" y="72"/>
                    <a:pt x="1011" y="132"/>
                    <a:pt x="1116" y="227"/>
                  </a:cubicBezTo>
                  <a:cubicBezTo>
                    <a:pt x="975" y="368"/>
                    <a:pt x="975" y="368"/>
                    <a:pt x="975" y="368"/>
                  </a:cubicBezTo>
                  <a:cubicBezTo>
                    <a:pt x="907" y="309"/>
                    <a:pt x="820" y="271"/>
                    <a:pt x="725" y="264"/>
                  </a:cubicBezTo>
                  <a:close/>
                  <a:moveTo>
                    <a:pt x="1285" y="908"/>
                  </a:moveTo>
                  <a:cubicBezTo>
                    <a:pt x="1066" y="908"/>
                    <a:pt x="1066" y="908"/>
                    <a:pt x="1066" y="908"/>
                  </a:cubicBezTo>
                  <a:cubicBezTo>
                    <a:pt x="1098" y="852"/>
                    <a:pt x="1117" y="791"/>
                    <a:pt x="1122" y="727"/>
                  </a:cubicBezTo>
                  <a:cubicBezTo>
                    <a:pt x="1322" y="727"/>
                    <a:pt x="1322" y="727"/>
                    <a:pt x="1322" y="727"/>
                  </a:cubicBezTo>
                  <a:cubicBezTo>
                    <a:pt x="1318" y="789"/>
                    <a:pt x="1306" y="850"/>
                    <a:pt x="1285" y="908"/>
                  </a:cubicBezTo>
                  <a:close/>
                  <a:moveTo>
                    <a:pt x="1122" y="663"/>
                  </a:moveTo>
                  <a:cubicBezTo>
                    <a:pt x="1116" y="568"/>
                    <a:pt x="1078" y="481"/>
                    <a:pt x="1020" y="413"/>
                  </a:cubicBezTo>
                  <a:cubicBezTo>
                    <a:pt x="1161" y="272"/>
                    <a:pt x="1161" y="272"/>
                    <a:pt x="1161" y="272"/>
                  </a:cubicBezTo>
                  <a:cubicBezTo>
                    <a:pt x="1255" y="377"/>
                    <a:pt x="1315" y="513"/>
                    <a:pt x="1322" y="663"/>
                  </a:cubicBezTo>
                  <a:lnTo>
                    <a:pt x="1122" y="663"/>
                  </a:lnTo>
                  <a:close/>
                  <a:moveTo>
                    <a:pt x="1122" y="663"/>
                  </a:moveTo>
                  <a:cubicBezTo>
                    <a:pt x="1122" y="663"/>
                    <a:pt x="1122" y="663"/>
                    <a:pt x="1122" y="6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6640513" y="4856163"/>
              <a:ext cx="369887" cy="582612"/>
            </a:xfrm>
            <a:custGeom>
              <a:rect b="b" l="l" r="r" t="t"/>
              <a:pathLst>
                <a:path extrusionOk="0" h="430" w="271">
                  <a:moveTo>
                    <a:pt x="246" y="6"/>
                  </a:moveTo>
                  <a:cubicBezTo>
                    <a:pt x="230" y="0"/>
                    <a:pt x="212" y="8"/>
                    <a:pt x="205" y="24"/>
                  </a:cubicBezTo>
                  <a:cubicBezTo>
                    <a:pt x="148" y="168"/>
                    <a:pt x="148" y="168"/>
                    <a:pt x="148" y="168"/>
                  </a:cubicBezTo>
                  <a:cubicBezTo>
                    <a:pt x="143" y="168"/>
                    <a:pt x="137" y="167"/>
                    <a:pt x="131" y="167"/>
                  </a:cubicBezTo>
                  <a:cubicBezTo>
                    <a:pt x="59" y="167"/>
                    <a:pt x="0" y="226"/>
                    <a:pt x="0" y="299"/>
                  </a:cubicBezTo>
                  <a:cubicBezTo>
                    <a:pt x="0" y="371"/>
                    <a:pt x="59" y="430"/>
                    <a:pt x="131" y="430"/>
                  </a:cubicBezTo>
                  <a:cubicBezTo>
                    <a:pt x="204" y="430"/>
                    <a:pt x="263" y="371"/>
                    <a:pt x="263" y="299"/>
                  </a:cubicBezTo>
                  <a:cubicBezTo>
                    <a:pt x="263" y="255"/>
                    <a:pt x="241" y="216"/>
                    <a:pt x="208" y="192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71" y="31"/>
                    <a:pt x="263" y="13"/>
                    <a:pt x="246" y="6"/>
                  </a:cubicBezTo>
                  <a:close/>
                  <a:moveTo>
                    <a:pt x="131" y="366"/>
                  </a:moveTo>
                  <a:cubicBezTo>
                    <a:pt x="94" y="366"/>
                    <a:pt x="63" y="336"/>
                    <a:pt x="63" y="299"/>
                  </a:cubicBezTo>
                  <a:cubicBezTo>
                    <a:pt x="63" y="261"/>
                    <a:pt x="94" y="231"/>
                    <a:pt x="131" y="231"/>
                  </a:cubicBezTo>
                  <a:cubicBezTo>
                    <a:pt x="169" y="231"/>
                    <a:pt x="199" y="261"/>
                    <a:pt x="199" y="299"/>
                  </a:cubicBezTo>
                  <a:cubicBezTo>
                    <a:pt x="199" y="336"/>
                    <a:pt x="169" y="366"/>
                    <a:pt x="131" y="366"/>
                  </a:cubicBezTo>
                  <a:close/>
                  <a:moveTo>
                    <a:pt x="131" y="366"/>
                  </a:moveTo>
                  <a:cubicBezTo>
                    <a:pt x="131" y="366"/>
                    <a:pt x="131" y="366"/>
                    <a:pt x="131" y="3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390" name="Google Shape;390;p20"/>
          <p:cNvGrpSpPr/>
          <p:nvPr/>
        </p:nvGrpSpPr>
        <p:grpSpPr>
          <a:xfrm>
            <a:off x="3491225" y="1801138"/>
            <a:ext cx="503400" cy="3471300"/>
            <a:chOff x="8386175" y="2041938"/>
            <a:chExt cx="503400" cy="3471300"/>
          </a:xfrm>
        </p:grpSpPr>
        <p:sp>
          <p:nvSpPr>
            <p:cNvPr id="391" name="Google Shape;391;p20"/>
            <p:cNvSpPr/>
            <p:nvPr/>
          </p:nvSpPr>
          <p:spPr>
            <a:xfrm>
              <a:off x="8386175" y="2041938"/>
              <a:ext cx="503400" cy="34713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 flipH="1" rot="10800000">
              <a:off x="8386175" y="2041938"/>
              <a:ext cx="503400" cy="34713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rgbClr val="769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0"/>
          <p:cNvSpPr txBox="1"/>
          <p:nvPr/>
        </p:nvSpPr>
        <p:spPr>
          <a:xfrm flipH="1">
            <a:off x="410175" y="2197150"/>
            <a:ext cx="29115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erriweather"/>
                <a:ea typeface="Merriweather"/>
                <a:cs typeface="Merriweather"/>
                <a:sym typeface="Merriweather"/>
              </a:rPr>
              <a:t>Responsiveness </a:t>
            </a:r>
            <a:r>
              <a:rPr b="1" lang="en-US" sz="1600">
                <a:latin typeface="Merriweather"/>
                <a:ea typeface="Merriweather"/>
                <a:cs typeface="Merriweather"/>
                <a:sym typeface="Merriweather"/>
              </a:rPr>
              <a:t>aspect of our design [1]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arabicPeriod"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Must acknowledge user input within 0.0 - 0.2 sec.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arabicPeriod"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Must present result of a simple task within 0.2 - 2.0 sec.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AutoNum type="arabicPeriod"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Must present the result of complex task within 5.0 - 15.0 sec.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RESENTATIONLOAD">
  <a:themeElements>
    <a:clrScheme name="Benutzerdefiniert 2">
      <a:dk1>
        <a:srgbClr val="000000"/>
      </a:dk1>
      <a:lt1>
        <a:srgbClr val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